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10"/>
  </p:notesMasterIdLst>
  <p:sldIdLst>
    <p:sldId id="256" r:id="rId2"/>
    <p:sldId id="280" r:id="rId3"/>
    <p:sldId id="294" r:id="rId4"/>
    <p:sldId id="296" r:id="rId5"/>
    <p:sldId id="297" r:id="rId6"/>
    <p:sldId id="300" r:id="rId7"/>
    <p:sldId id="301" r:id="rId8"/>
    <p:sldId id="302" r:id="rId9"/>
    <p:sldId id="303" r:id="rId10"/>
    <p:sldId id="304" r:id="rId11"/>
    <p:sldId id="305" r:id="rId12"/>
    <p:sldId id="306" r:id="rId13"/>
    <p:sldId id="322" r:id="rId14"/>
    <p:sldId id="324" r:id="rId15"/>
    <p:sldId id="325" r:id="rId16"/>
    <p:sldId id="326" r:id="rId17"/>
    <p:sldId id="328" r:id="rId18"/>
    <p:sldId id="327" r:id="rId19"/>
    <p:sldId id="329" r:id="rId20"/>
    <p:sldId id="330" r:id="rId21"/>
    <p:sldId id="331" r:id="rId22"/>
    <p:sldId id="332" r:id="rId23"/>
    <p:sldId id="298" r:id="rId24"/>
    <p:sldId id="323" r:id="rId25"/>
    <p:sldId id="285" r:id="rId26"/>
    <p:sldId id="287" r:id="rId27"/>
    <p:sldId id="257" r:id="rId28"/>
    <p:sldId id="281" r:id="rId29"/>
    <p:sldId id="286" r:id="rId30"/>
    <p:sldId id="282" r:id="rId31"/>
    <p:sldId id="283" r:id="rId32"/>
    <p:sldId id="284" r:id="rId33"/>
    <p:sldId id="290" r:id="rId34"/>
    <p:sldId id="288" r:id="rId35"/>
    <p:sldId id="291" r:id="rId36"/>
    <p:sldId id="292" r:id="rId37"/>
    <p:sldId id="293" r:id="rId38"/>
    <p:sldId id="333" r:id="rId39"/>
    <p:sldId id="334" r:id="rId40"/>
    <p:sldId id="335" r:id="rId41"/>
    <p:sldId id="337" r:id="rId42"/>
    <p:sldId id="336" r:id="rId43"/>
    <p:sldId id="295" r:id="rId44"/>
    <p:sldId id="299" r:id="rId45"/>
    <p:sldId id="308" r:id="rId46"/>
    <p:sldId id="271" r:id="rId47"/>
    <p:sldId id="309" r:id="rId48"/>
    <p:sldId id="310" r:id="rId49"/>
    <p:sldId id="311" r:id="rId50"/>
    <p:sldId id="312" r:id="rId51"/>
    <p:sldId id="313" r:id="rId52"/>
    <p:sldId id="314" r:id="rId53"/>
    <p:sldId id="315" r:id="rId54"/>
    <p:sldId id="316" r:id="rId55"/>
    <p:sldId id="317" r:id="rId56"/>
    <p:sldId id="318" r:id="rId57"/>
    <p:sldId id="320" r:id="rId58"/>
    <p:sldId id="319" r:id="rId59"/>
    <p:sldId id="346" r:id="rId60"/>
    <p:sldId id="321" r:id="rId61"/>
    <p:sldId id="338" r:id="rId62"/>
    <p:sldId id="339" r:id="rId63"/>
    <p:sldId id="341" r:id="rId64"/>
    <p:sldId id="272" r:id="rId65"/>
    <p:sldId id="342" r:id="rId66"/>
    <p:sldId id="343" r:id="rId67"/>
    <p:sldId id="344" r:id="rId68"/>
    <p:sldId id="345" r:id="rId69"/>
    <p:sldId id="348" r:id="rId70"/>
    <p:sldId id="273" r:id="rId71"/>
    <p:sldId id="349" r:id="rId72"/>
    <p:sldId id="350" r:id="rId73"/>
    <p:sldId id="347" r:id="rId74"/>
    <p:sldId id="351" r:id="rId75"/>
    <p:sldId id="352" r:id="rId76"/>
    <p:sldId id="353" r:id="rId77"/>
    <p:sldId id="354" r:id="rId78"/>
    <p:sldId id="355" r:id="rId79"/>
    <p:sldId id="356" r:id="rId80"/>
    <p:sldId id="274" r:id="rId81"/>
    <p:sldId id="275" r:id="rId82"/>
    <p:sldId id="357" r:id="rId83"/>
    <p:sldId id="364" r:id="rId84"/>
    <p:sldId id="363" r:id="rId85"/>
    <p:sldId id="365" r:id="rId86"/>
    <p:sldId id="366" r:id="rId87"/>
    <p:sldId id="358" r:id="rId88"/>
    <p:sldId id="367" r:id="rId89"/>
    <p:sldId id="369" r:id="rId90"/>
    <p:sldId id="368" r:id="rId91"/>
    <p:sldId id="370" r:id="rId92"/>
    <p:sldId id="371" r:id="rId93"/>
    <p:sldId id="276" r:id="rId94"/>
    <p:sldId id="373" r:id="rId95"/>
    <p:sldId id="277" r:id="rId96"/>
    <p:sldId id="376" r:id="rId97"/>
    <p:sldId id="289" r:id="rId98"/>
    <p:sldId id="374" r:id="rId99"/>
    <p:sldId id="377" r:id="rId100"/>
    <p:sldId id="278" r:id="rId101"/>
    <p:sldId id="372" r:id="rId102"/>
    <p:sldId id="384" r:id="rId103"/>
    <p:sldId id="385" r:id="rId104"/>
    <p:sldId id="386" r:id="rId105"/>
    <p:sldId id="387" r:id="rId106"/>
    <p:sldId id="388" r:id="rId107"/>
    <p:sldId id="389" r:id="rId108"/>
    <p:sldId id="390" r:id="rId10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33">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1" roundtripDataSignature="AMtx7mhdjstie62sM6vSPKTt6QOZl8iQ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4641" autoAdjust="0"/>
  </p:normalViewPr>
  <p:slideViewPr>
    <p:cSldViewPr snapToGrid="0">
      <p:cViewPr varScale="1">
        <p:scale>
          <a:sx n="150" d="100"/>
          <a:sy n="150" d="100"/>
        </p:scale>
        <p:origin x="702" y="126"/>
      </p:cViewPr>
      <p:guideLst>
        <p:guide orient="horz" pos="193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l-PL"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1_Titel und Inhalt" preserve="1">
  <p:cSld name="13_Titel und Inhalt">
    <p:spTree>
      <p:nvGrpSpPr>
        <p:cNvPr id="1" name="Shape 66"/>
        <p:cNvGrpSpPr/>
        <p:nvPr/>
      </p:nvGrpSpPr>
      <p:grpSpPr>
        <a:xfrm>
          <a:off x="0" y="0"/>
          <a:ext cx="0" cy="0"/>
          <a:chOff x="0" y="0"/>
          <a:chExt cx="0" cy="0"/>
        </a:xfrm>
      </p:grpSpPr>
      <p:sp>
        <p:nvSpPr>
          <p:cNvPr id="67" name="Google Shape;67;p29"/>
          <p:cNvSpPr/>
          <p:nvPr/>
        </p:nvSpPr>
        <p:spPr>
          <a:xfrm>
            <a:off x="3048000" y="0"/>
            <a:ext cx="12192001" cy="6858000"/>
          </a:xfrm>
          <a:prstGeom prst="rect">
            <a:avLst/>
          </a:prstGeom>
          <a:solidFill>
            <a:srgbClr val="A31F3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68" name="Google Shape;68;p29"/>
          <p:cNvSpPr/>
          <p:nvPr/>
        </p:nvSpPr>
        <p:spPr>
          <a:xfrm>
            <a:off x="10954694" y="6507969"/>
            <a:ext cx="1237308" cy="17295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69" name="Google Shape;69;p29"/>
          <p:cNvSpPr txBox="1">
            <a:spLocks noGrp="1"/>
          </p:cNvSpPr>
          <p:nvPr>
            <p:ph type="sldNum" idx="12"/>
          </p:nvPr>
        </p:nvSpPr>
        <p:spPr>
          <a:xfrm>
            <a:off x="8491628" y="6400084"/>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l-PL"/>
              <a:t>‹#›</a:t>
            </a:fld>
            <a:endParaRPr dirty="0"/>
          </a:p>
        </p:txBody>
      </p:sp>
      <p:sp>
        <p:nvSpPr>
          <p:cNvPr id="71" name="Google Shape;71;p29"/>
          <p:cNvSpPr/>
          <p:nvPr/>
        </p:nvSpPr>
        <p:spPr>
          <a:xfrm>
            <a:off x="0" y="0"/>
            <a:ext cx="8363415" cy="6858000"/>
          </a:xfrm>
          <a:prstGeom prst="rect">
            <a:avLst/>
          </a:prstGeom>
          <a:solidFill>
            <a:srgbClr val="E2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3" name="Google Shape;73;p29"/>
          <p:cNvSpPr/>
          <p:nvPr/>
        </p:nvSpPr>
        <p:spPr>
          <a:xfrm>
            <a:off x="10954694" y="6507969"/>
            <a:ext cx="1237308" cy="17295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4" name="Google Shape;74;p29"/>
          <p:cNvSpPr txBox="1"/>
          <p:nvPr/>
        </p:nvSpPr>
        <p:spPr>
          <a:xfrm>
            <a:off x="8491628" y="6400084"/>
            <a:ext cx="28448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pl-PL" sz="800" b="0" i="0" u="none" strike="noStrike" cap="none">
                <a:solidFill>
                  <a:srgbClr val="FFFFFF"/>
                </a:solidFill>
                <a:latin typeface="Arial"/>
                <a:ea typeface="Arial"/>
                <a:cs typeface="Arial"/>
                <a:sym typeface="Arial"/>
              </a:rPr>
              <a:t>‹#›</a:t>
            </a:fld>
            <a:endParaRPr sz="800" b="0" i="0" u="none" strike="noStrike" cap="none" dirty="0">
              <a:solidFill>
                <a:srgbClr val="FFFFFF"/>
              </a:solidFill>
              <a:latin typeface="Arial"/>
              <a:ea typeface="Arial"/>
              <a:cs typeface="Arial"/>
              <a:sym typeface="Arial"/>
            </a:endParaRPr>
          </a:p>
        </p:txBody>
      </p:sp>
      <p:sp>
        <p:nvSpPr>
          <p:cNvPr id="76" name="Google Shape;76;p29"/>
          <p:cNvSpPr txBox="1"/>
          <p:nvPr/>
        </p:nvSpPr>
        <p:spPr>
          <a:xfrm>
            <a:off x="454520" y="6451861"/>
            <a:ext cx="3443225"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pl-PL" sz="1100" b="0" i="0" u="none" strike="noStrike" cap="none" dirty="0">
                <a:solidFill>
                  <a:schemeClr val="lt1"/>
                </a:solidFill>
                <a:latin typeface="Arial"/>
                <a:ea typeface="Arial"/>
                <a:cs typeface="Arial"/>
                <a:sym typeface="Arial"/>
              </a:rPr>
              <a:t>STARTSMART CEE</a:t>
            </a:r>
            <a:endParaRPr sz="1100" b="0" i="0" u="none" strike="noStrike" cap="none" dirty="0">
              <a:solidFill>
                <a:schemeClr val="lt1"/>
              </a:solidFill>
              <a:latin typeface="Arial"/>
              <a:ea typeface="Arial"/>
              <a:cs typeface="Arial"/>
              <a:sym typeface="Arial"/>
            </a:endParaRPr>
          </a:p>
        </p:txBody>
      </p:sp>
      <p:pic>
        <p:nvPicPr>
          <p:cNvPr id="2" name="Google Shape;57;p27" descr="Obraz zawierający zrzut ekranu, krąg, Grafika, czarne&#10;&#10;Opis wygenerowany automatycznie">
            <a:extLst>
              <a:ext uri="{FF2B5EF4-FFF2-40B4-BE49-F238E27FC236}">
                <a16:creationId xmlns:a16="http://schemas.microsoft.com/office/drawing/2014/main" id="{96AA5FDF-CC90-97D7-15BF-AE3A644525C9}"/>
              </a:ext>
            </a:extLst>
          </p:cNvPr>
          <p:cNvPicPr preferRelativeResize="0"/>
          <p:nvPr userDrawn="1"/>
        </p:nvPicPr>
        <p:blipFill rotWithShape="1">
          <a:blip r:embed="rId2">
            <a:alphaModFix/>
          </a:blip>
          <a:srcRect/>
          <a:stretch/>
        </p:blipFill>
        <p:spPr>
          <a:xfrm>
            <a:off x="9765944" y="395420"/>
            <a:ext cx="2042683" cy="455134"/>
          </a:xfrm>
          <a:prstGeom prst="rect">
            <a:avLst/>
          </a:prstGeom>
          <a:noFill/>
          <a:ln>
            <a:noFill/>
          </a:ln>
        </p:spPr>
      </p:pic>
      <p:pic>
        <p:nvPicPr>
          <p:cNvPr id="3" name="Google Shape;109;p44" descr="Obraz zawierający sylwetka&#10;&#10;Opis wygenerowany automatycznie">
            <a:extLst>
              <a:ext uri="{FF2B5EF4-FFF2-40B4-BE49-F238E27FC236}">
                <a16:creationId xmlns:a16="http://schemas.microsoft.com/office/drawing/2014/main" id="{E5319F0F-CA1A-AC3E-D282-33368CB41B4A}"/>
              </a:ext>
            </a:extLst>
          </p:cNvPr>
          <p:cNvPicPr preferRelativeResize="0"/>
          <p:nvPr userDrawn="1"/>
        </p:nvPicPr>
        <p:blipFill rotWithShape="1">
          <a:blip r:embed="rId3">
            <a:alphaModFix amt="27000"/>
          </a:blip>
          <a:srcRect/>
          <a:stretch/>
        </p:blipFill>
        <p:spPr>
          <a:xfrm>
            <a:off x="8363413" y="-9702"/>
            <a:ext cx="6067289" cy="6867702"/>
          </a:xfrm>
          <a:prstGeom prst="rect">
            <a:avLst/>
          </a:prstGeom>
          <a:noFill/>
          <a:ln>
            <a:noFill/>
          </a:ln>
          <a:effectLst>
            <a:outerShdw blurRad="50800" dist="38100" dir="5400000" algn="t" rotWithShape="0">
              <a:srgbClr val="000000">
                <a:alpha val="40000"/>
              </a:srgbClr>
            </a:outerShdw>
          </a:effectLst>
        </p:spPr>
      </p:pic>
      <p:pic>
        <p:nvPicPr>
          <p:cNvPr id="4" name="Google Shape;182;p53" descr="Obraz zawierający sylwetka&#10;&#10;Opis wygenerowany automatycznie">
            <a:extLst>
              <a:ext uri="{FF2B5EF4-FFF2-40B4-BE49-F238E27FC236}">
                <a16:creationId xmlns:a16="http://schemas.microsoft.com/office/drawing/2014/main" id="{C62B8AF5-36DC-2656-499A-33B0FFA6A2C1}"/>
              </a:ext>
            </a:extLst>
          </p:cNvPr>
          <p:cNvPicPr preferRelativeResize="0"/>
          <p:nvPr userDrawn="1"/>
        </p:nvPicPr>
        <p:blipFill rotWithShape="1">
          <a:blip r:embed="rId4">
            <a:alphaModFix amt="27000"/>
          </a:blip>
          <a:srcRect/>
          <a:stretch/>
        </p:blipFill>
        <p:spPr>
          <a:xfrm>
            <a:off x="8378204" y="-9702"/>
            <a:ext cx="6095998" cy="6867702"/>
          </a:xfrm>
          <a:prstGeom prst="rect">
            <a:avLst/>
          </a:prstGeom>
          <a:noFill/>
          <a:ln>
            <a:noFill/>
          </a:ln>
          <a:effectLst>
            <a:outerShdw blurRad="50800" dist="38100" dir="5400000" algn="t" rotWithShape="0">
              <a:srgbClr val="000000">
                <a:alpha val="40000"/>
              </a:srgbClr>
            </a:outerShdw>
          </a:effectLst>
        </p:spPr>
      </p:pic>
    </p:spTree>
    <p:extLst>
      <p:ext uri="{BB962C8B-B14F-4D97-AF65-F5344CB8AC3E}">
        <p14:creationId xmlns:p14="http://schemas.microsoft.com/office/powerpoint/2010/main" val="1415178266"/>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5_Titel und Inhalt">
  <p:cSld name="5_Titel und Inhalt">
    <p:spTree>
      <p:nvGrpSpPr>
        <p:cNvPr id="1" name="Shape 27"/>
        <p:cNvGrpSpPr/>
        <p:nvPr/>
      </p:nvGrpSpPr>
      <p:grpSpPr>
        <a:xfrm>
          <a:off x="0" y="0"/>
          <a:ext cx="0" cy="0"/>
          <a:chOff x="0" y="0"/>
          <a:chExt cx="0" cy="0"/>
        </a:xfrm>
      </p:grpSpPr>
      <p:sp>
        <p:nvSpPr>
          <p:cNvPr id="28" name="Google Shape;28;p23"/>
          <p:cNvSpPr/>
          <p:nvPr/>
        </p:nvSpPr>
        <p:spPr>
          <a:xfrm>
            <a:off x="0" y="0"/>
            <a:ext cx="12192001" cy="6858000"/>
          </a:xfrm>
          <a:prstGeom prst="rect">
            <a:avLst/>
          </a:prstGeom>
          <a:solidFill>
            <a:srgbClr val="E2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9" name="Google Shape;29;p23"/>
          <p:cNvSpPr/>
          <p:nvPr/>
        </p:nvSpPr>
        <p:spPr>
          <a:xfrm>
            <a:off x="10954694" y="6507969"/>
            <a:ext cx="1237308" cy="17295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30" name="Google Shape;30;p23"/>
          <p:cNvSpPr txBox="1">
            <a:spLocks noGrp="1"/>
          </p:cNvSpPr>
          <p:nvPr>
            <p:ph type="sldNum" idx="12"/>
          </p:nvPr>
        </p:nvSpPr>
        <p:spPr>
          <a:xfrm>
            <a:off x="8491628" y="6400084"/>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l-PL"/>
              <a:t>‹#›</a:t>
            </a:fld>
            <a:endParaRPr dirty="0"/>
          </a:p>
        </p:txBody>
      </p:sp>
      <p:sp>
        <p:nvSpPr>
          <p:cNvPr id="31" name="Google Shape;31;p23"/>
          <p:cNvSpPr txBox="1"/>
          <p:nvPr/>
        </p:nvSpPr>
        <p:spPr>
          <a:xfrm>
            <a:off x="454520" y="6451861"/>
            <a:ext cx="3443225"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pl-PL" sz="1100" b="0" i="0" u="none" strike="noStrike" cap="none" dirty="0">
                <a:solidFill>
                  <a:srgbClr val="000000"/>
                </a:solidFill>
                <a:latin typeface="Arial"/>
                <a:ea typeface="Arial"/>
                <a:cs typeface="Arial"/>
                <a:sym typeface="Arial"/>
              </a:rPr>
              <a:t>STARTSMART CEE</a:t>
            </a:r>
            <a:endParaRPr sz="1100" b="0" i="0" u="none" strike="noStrike" cap="none" dirty="0">
              <a:solidFill>
                <a:srgbClr val="000000"/>
              </a:solidFill>
              <a:latin typeface="Arial"/>
              <a:ea typeface="Arial"/>
              <a:cs typeface="Arial"/>
              <a:sym typeface="Arial"/>
            </a:endParaRPr>
          </a:p>
        </p:txBody>
      </p:sp>
      <p:pic>
        <p:nvPicPr>
          <p:cNvPr id="32" name="Google Shape;32;p23" descr="Obraz zawierający zrzut ekranu, krąg, Grafika, czarne&#10;&#10;Opis wygenerowany automatycznie"/>
          <p:cNvPicPr preferRelativeResize="0"/>
          <p:nvPr/>
        </p:nvPicPr>
        <p:blipFill rotWithShape="1">
          <a:blip r:embed="rId2">
            <a:alphaModFix/>
          </a:blip>
          <a:srcRect/>
          <a:stretch/>
        </p:blipFill>
        <p:spPr>
          <a:xfrm>
            <a:off x="9765944" y="395420"/>
            <a:ext cx="2042683" cy="455134"/>
          </a:xfrm>
          <a:prstGeom prst="rect">
            <a:avLst/>
          </a:prstGeom>
          <a:noFill/>
          <a:ln>
            <a:noFill/>
          </a:ln>
        </p:spPr>
      </p:pic>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2_Titel und Inhalt">
  <p:cSld name="12_Titel und Inhalt">
    <p:spTree>
      <p:nvGrpSpPr>
        <p:cNvPr id="1" name="Shape 40"/>
        <p:cNvGrpSpPr/>
        <p:nvPr/>
      </p:nvGrpSpPr>
      <p:grpSpPr>
        <a:xfrm>
          <a:off x="0" y="0"/>
          <a:ext cx="0" cy="0"/>
          <a:chOff x="0" y="0"/>
          <a:chExt cx="0" cy="0"/>
        </a:xfrm>
      </p:grpSpPr>
      <p:pic>
        <p:nvPicPr>
          <p:cNvPr id="43" name="Google Shape;43;p25" descr="Obraz zawierający zrzut ekranu, krąg, Grafika, czarne&#10;&#10;Opis wygenerowany automatycznie"/>
          <p:cNvPicPr preferRelativeResize="0"/>
          <p:nvPr/>
        </p:nvPicPr>
        <p:blipFill rotWithShape="1">
          <a:blip r:embed="rId2">
            <a:alphaModFix/>
          </a:blip>
          <a:srcRect/>
          <a:stretch/>
        </p:blipFill>
        <p:spPr>
          <a:xfrm>
            <a:off x="9765944" y="395420"/>
            <a:ext cx="2042683" cy="455134"/>
          </a:xfrm>
          <a:prstGeom prst="rect">
            <a:avLst/>
          </a:prstGeom>
          <a:noFill/>
          <a:ln>
            <a:noFill/>
          </a:ln>
        </p:spPr>
      </p:pic>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_Titel und Inhalt">
  <p:cSld name="10_Titel und Inhalt">
    <p:spTree>
      <p:nvGrpSpPr>
        <p:cNvPr id="1" name="Shape 45"/>
        <p:cNvGrpSpPr/>
        <p:nvPr/>
      </p:nvGrpSpPr>
      <p:grpSpPr>
        <a:xfrm>
          <a:off x="0" y="0"/>
          <a:ext cx="0" cy="0"/>
          <a:chOff x="0" y="0"/>
          <a:chExt cx="0" cy="0"/>
        </a:xfrm>
      </p:grpSpPr>
      <p:sp>
        <p:nvSpPr>
          <p:cNvPr id="46" name="Google Shape;46;p26"/>
          <p:cNvSpPr/>
          <p:nvPr/>
        </p:nvSpPr>
        <p:spPr>
          <a:xfrm>
            <a:off x="0" y="0"/>
            <a:ext cx="12192001" cy="6858000"/>
          </a:xfrm>
          <a:prstGeom prst="rect">
            <a:avLst/>
          </a:prstGeom>
          <a:solidFill>
            <a:srgbClr val="E2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47" name="Google Shape;47;p26" descr="Obraz zawierający sylwetka&#10;&#10;Opis wygenerowany automatycznie"/>
          <p:cNvPicPr preferRelativeResize="0"/>
          <p:nvPr/>
        </p:nvPicPr>
        <p:blipFill rotWithShape="1">
          <a:blip r:embed="rId2">
            <a:alphaModFix/>
          </a:blip>
          <a:srcRect/>
          <a:stretch/>
        </p:blipFill>
        <p:spPr>
          <a:xfrm>
            <a:off x="0" y="-9702"/>
            <a:ext cx="12192000" cy="6867702"/>
          </a:xfrm>
          <a:prstGeom prst="rect">
            <a:avLst/>
          </a:prstGeom>
          <a:noFill/>
          <a:ln>
            <a:noFill/>
          </a:ln>
        </p:spPr>
      </p:pic>
      <p:sp>
        <p:nvSpPr>
          <p:cNvPr id="48" name="Google Shape;48;p26"/>
          <p:cNvSpPr/>
          <p:nvPr/>
        </p:nvSpPr>
        <p:spPr>
          <a:xfrm>
            <a:off x="10954694" y="6507969"/>
            <a:ext cx="1237308" cy="17295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49" name="Google Shape;49;p26"/>
          <p:cNvSpPr txBox="1">
            <a:spLocks noGrp="1"/>
          </p:cNvSpPr>
          <p:nvPr>
            <p:ph type="sldNum" idx="12"/>
          </p:nvPr>
        </p:nvSpPr>
        <p:spPr>
          <a:xfrm>
            <a:off x="8491628" y="6400084"/>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l-PL"/>
              <a:t>‹#›</a:t>
            </a:fld>
            <a:endParaRPr dirty="0"/>
          </a:p>
        </p:txBody>
      </p:sp>
      <p:sp>
        <p:nvSpPr>
          <p:cNvPr id="50" name="Google Shape;50;p26"/>
          <p:cNvSpPr/>
          <p:nvPr/>
        </p:nvSpPr>
        <p:spPr>
          <a:xfrm>
            <a:off x="694667" y="1072648"/>
            <a:ext cx="599979" cy="63751"/>
          </a:xfrm>
          <a:prstGeom prst="rect">
            <a:avLst/>
          </a:prstGeom>
          <a:solidFill>
            <a:srgbClr val="A31F3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51" name="Google Shape;51;p26" descr="Obraz zawierający zrzut ekranu, krąg, Grafika, czarne&#10;&#10;Opis wygenerowany automatycznie"/>
          <p:cNvPicPr preferRelativeResize="0"/>
          <p:nvPr/>
        </p:nvPicPr>
        <p:blipFill rotWithShape="1">
          <a:blip r:embed="rId3">
            <a:alphaModFix/>
          </a:blip>
          <a:srcRect/>
          <a:stretch/>
        </p:blipFill>
        <p:spPr>
          <a:xfrm>
            <a:off x="9765944" y="395420"/>
            <a:ext cx="2042683" cy="455134"/>
          </a:xfrm>
          <a:prstGeom prst="rect">
            <a:avLst/>
          </a:prstGeom>
          <a:noFill/>
          <a:ln>
            <a:noFill/>
          </a:ln>
        </p:spPr>
      </p:pic>
      <p:sp>
        <p:nvSpPr>
          <p:cNvPr id="52" name="Google Shape;52;p26"/>
          <p:cNvSpPr txBox="1"/>
          <p:nvPr/>
        </p:nvSpPr>
        <p:spPr>
          <a:xfrm>
            <a:off x="454520" y="6451861"/>
            <a:ext cx="3443225"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pl-PL" sz="1100" b="0" i="0" u="none" strike="noStrike" cap="none" dirty="0">
                <a:solidFill>
                  <a:srgbClr val="000000"/>
                </a:solidFill>
                <a:latin typeface="Arial"/>
                <a:ea typeface="Arial"/>
                <a:cs typeface="Arial"/>
                <a:sym typeface="Arial"/>
              </a:rPr>
              <a:t>STARTSMART CEE</a:t>
            </a:r>
            <a:endParaRPr sz="1100" b="0" i="0" u="none" strike="noStrike" cap="none" dirty="0">
              <a:solidFill>
                <a:srgbClr val="000000"/>
              </a:solidFill>
              <a:latin typeface="Arial"/>
              <a:ea typeface="Arial"/>
              <a:cs typeface="Arial"/>
              <a:sym typeface="Arial"/>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Titel und Inhalt">
  <p:cSld name="11_Titel und Inhalt">
    <p:spTree>
      <p:nvGrpSpPr>
        <p:cNvPr id="1" name="Shape 66"/>
        <p:cNvGrpSpPr/>
        <p:nvPr/>
      </p:nvGrpSpPr>
      <p:grpSpPr>
        <a:xfrm>
          <a:off x="0" y="0"/>
          <a:ext cx="0" cy="0"/>
          <a:chOff x="0" y="0"/>
          <a:chExt cx="0" cy="0"/>
        </a:xfrm>
      </p:grpSpPr>
      <p:sp>
        <p:nvSpPr>
          <p:cNvPr id="67" name="Google Shape;67;p29"/>
          <p:cNvSpPr/>
          <p:nvPr/>
        </p:nvSpPr>
        <p:spPr>
          <a:xfrm>
            <a:off x="0" y="0"/>
            <a:ext cx="12192001" cy="6858000"/>
          </a:xfrm>
          <a:prstGeom prst="rect">
            <a:avLst/>
          </a:prstGeom>
          <a:solidFill>
            <a:srgbClr val="A31F3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68" name="Google Shape;68;p29"/>
          <p:cNvSpPr/>
          <p:nvPr/>
        </p:nvSpPr>
        <p:spPr>
          <a:xfrm>
            <a:off x="10954694" y="6507969"/>
            <a:ext cx="1237308" cy="17295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69" name="Google Shape;69;p29"/>
          <p:cNvSpPr txBox="1">
            <a:spLocks noGrp="1"/>
          </p:cNvSpPr>
          <p:nvPr>
            <p:ph type="sldNum" idx="12"/>
          </p:nvPr>
        </p:nvSpPr>
        <p:spPr>
          <a:xfrm>
            <a:off x="8491628" y="6400084"/>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l-PL"/>
              <a:t>‹#›</a:t>
            </a:fld>
            <a:endParaRPr dirty="0"/>
          </a:p>
        </p:txBody>
      </p:sp>
      <p:pic>
        <p:nvPicPr>
          <p:cNvPr id="70" name="Google Shape;70;p29" descr="Obraz zawierający sylwetka&#10;&#10;Opis wygenerowany automatycznie"/>
          <p:cNvPicPr preferRelativeResize="0"/>
          <p:nvPr/>
        </p:nvPicPr>
        <p:blipFill rotWithShape="1">
          <a:blip r:embed="rId2">
            <a:alphaModFix amt="27000"/>
          </a:blip>
          <a:srcRect/>
          <a:stretch/>
        </p:blipFill>
        <p:spPr>
          <a:xfrm>
            <a:off x="0" y="-9702"/>
            <a:ext cx="6095998" cy="6867702"/>
          </a:xfrm>
          <a:prstGeom prst="rect">
            <a:avLst/>
          </a:prstGeom>
          <a:noFill/>
          <a:ln>
            <a:noFill/>
          </a:ln>
          <a:effectLst>
            <a:outerShdw blurRad="50800" dist="38100" dir="5400000" algn="t" rotWithShape="0">
              <a:srgbClr val="000000">
                <a:alpha val="40000"/>
              </a:srgbClr>
            </a:outerShdw>
          </a:effectLst>
        </p:spPr>
      </p:pic>
      <p:sp>
        <p:nvSpPr>
          <p:cNvPr id="71" name="Google Shape;71;p29"/>
          <p:cNvSpPr/>
          <p:nvPr/>
        </p:nvSpPr>
        <p:spPr>
          <a:xfrm>
            <a:off x="6095999" y="0"/>
            <a:ext cx="6096001" cy="6858000"/>
          </a:xfrm>
          <a:prstGeom prst="rect">
            <a:avLst/>
          </a:prstGeom>
          <a:solidFill>
            <a:srgbClr val="E2E7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72" name="Google Shape;72;p29" descr="Obraz zawierający sylwetka&#10;&#10;Opis wygenerowany automatycznie"/>
          <p:cNvPicPr preferRelativeResize="0"/>
          <p:nvPr/>
        </p:nvPicPr>
        <p:blipFill rotWithShape="1">
          <a:blip r:embed="rId3">
            <a:alphaModFix/>
          </a:blip>
          <a:srcRect/>
          <a:stretch/>
        </p:blipFill>
        <p:spPr>
          <a:xfrm>
            <a:off x="6096000" y="-9702"/>
            <a:ext cx="6096000" cy="6867702"/>
          </a:xfrm>
          <a:prstGeom prst="rect">
            <a:avLst/>
          </a:prstGeom>
          <a:noFill/>
          <a:ln>
            <a:noFill/>
          </a:ln>
        </p:spPr>
      </p:pic>
      <p:sp>
        <p:nvSpPr>
          <p:cNvPr id="73" name="Google Shape;73;p29"/>
          <p:cNvSpPr/>
          <p:nvPr/>
        </p:nvSpPr>
        <p:spPr>
          <a:xfrm>
            <a:off x="10954694" y="6507969"/>
            <a:ext cx="1237308" cy="17295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4" name="Google Shape;74;p29"/>
          <p:cNvSpPr txBox="1"/>
          <p:nvPr/>
        </p:nvSpPr>
        <p:spPr>
          <a:xfrm>
            <a:off x="8491628" y="6400084"/>
            <a:ext cx="28448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pl-PL" sz="800" b="0" i="0" u="none" strike="noStrike" cap="none">
                <a:solidFill>
                  <a:srgbClr val="FFFFFF"/>
                </a:solidFill>
                <a:latin typeface="Arial"/>
                <a:ea typeface="Arial"/>
                <a:cs typeface="Arial"/>
                <a:sym typeface="Arial"/>
              </a:rPr>
              <a:t>‹#›</a:t>
            </a:fld>
            <a:endParaRPr sz="800" b="0" i="0" u="none" strike="noStrike" cap="none" dirty="0">
              <a:solidFill>
                <a:srgbClr val="FFFFFF"/>
              </a:solidFill>
              <a:latin typeface="Arial"/>
              <a:ea typeface="Arial"/>
              <a:cs typeface="Arial"/>
              <a:sym typeface="Arial"/>
            </a:endParaRPr>
          </a:p>
        </p:txBody>
      </p:sp>
      <p:pic>
        <p:nvPicPr>
          <p:cNvPr id="75" name="Google Shape;75;p29" descr="Obraz zawierający zrzut ekranu, krąg, Grafika, czarne&#10;&#10;Opis wygenerowany automatycznie"/>
          <p:cNvPicPr preferRelativeResize="0"/>
          <p:nvPr/>
        </p:nvPicPr>
        <p:blipFill rotWithShape="1">
          <a:blip r:embed="rId4">
            <a:alphaModFix/>
          </a:blip>
          <a:srcRect/>
          <a:stretch/>
        </p:blipFill>
        <p:spPr>
          <a:xfrm>
            <a:off x="9765944" y="395420"/>
            <a:ext cx="2042683" cy="455134"/>
          </a:xfrm>
          <a:prstGeom prst="rect">
            <a:avLst/>
          </a:prstGeom>
          <a:noFill/>
          <a:ln>
            <a:noFill/>
          </a:ln>
        </p:spPr>
      </p:pic>
      <p:sp>
        <p:nvSpPr>
          <p:cNvPr id="76" name="Google Shape;76;p29"/>
          <p:cNvSpPr txBox="1"/>
          <p:nvPr/>
        </p:nvSpPr>
        <p:spPr>
          <a:xfrm>
            <a:off x="454520" y="6451861"/>
            <a:ext cx="3443225"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pl-PL" sz="1100" b="0" i="0" u="none" strike="noStrike" cap="none" dirty="0">
                <a:solidFill>
                  <a:schemeClr val="lt1"/>
                </a:solidFill>
                <a:latin typeface="Arial"/>
                <a:ea typeface="Arial"/>
                <a:cs typeface="Arial"/>
                <a:sym typeface="Arial"/>
              </a:rPr>
              <a:t>STARTSMART CEE</a:t>
            </a:r>
            <a:endParaRPr sz="1100" b="0" i="0" u="none" strike="noStrike" cap="none" dirty="0">
              <a:solidFill>
                <a:schemeClr val="lt1"/>
              </a:solidFill>
              <a:latin typeface="Arial"/>
              <a:ea typeface="Arial"/>
              <a:cs typeface="Arial"/>
              <a:sym typeface="Arial"/>
            </a:endParaRPr>
          </a:p>
        </p:txBody>
      </p:sp>
    </p:spTree>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l-PL"/>
              <a:t>‹#›</a:t>
            </a:fld>
            <a:endParaRPr dirty="0"/>
          </a:p>
        </p:txBody>
      </p:sp>
    </p:spTree>
  </p:cSld>
  <p:clrMap bg1="lt1" tx1="dk1" bg2="dk2" tx2="lt2" accent1="accent1" accent2="accent2" accent3="accent3" accent4="accent4" accent5="accent5" accent6="accent6" hlink="hlink" folHlink="folHlink"/>
  <p:sldLayoutIdLst>
    <p:sldLayoutId id="2147483674" r:id="rId1"/>
    <p:sldLayoutId id="2147483651" r:id="rId2"/>
    <p:sldLayoutId id="2147483653" r:id="rId3"/>
    <p:sldLayoutId id="2147483654" r:id="rId4"/>
    <p:sldLayoutId id="2147483657" r:id="rId5"/>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tteam5.wixsite.com/universal-design/tolerance-for-error"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3.xml"/><Relationship Id="rId1" Type="http://schemas.openxmlformats.org/officeDocument/2006/relationships/video" Target="https://www.youtube.com/embed/a0PA_VpLlDw?feature=oembed"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en.wikipedia.org/wiki/Curb_cut_effect" TargetMode="External"/><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hyperlink" Target="https://www.carleton.edu/accessibility-resources/newsletter/curb-cuts-a-brief-history/"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bit.ly/year2025_accessibility"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hyperlink" Target="https://ttteam5.wixsite.com/universal-design/low-physical-effort"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ttteam5.wixsite.com/universal-design/size-and-space-for-approach-and-use"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nngroup.com/articles/inclusive-design/"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inclusivedesignprinciples.info/"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bb.agency/blog/accessibility-in-design-systems/"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andrewhick.com/accessibility/wcag-map/"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not-checklist.intopia.digital/"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3.xml"/><Relationship Id="rId1" Type="http://schemas.openxmlformats.org/officeDocument/2006/relationships/video" Target="https://www.youtube.com/embed/9s3NZaLhcc4?feature=oembed" TargetMode="External"/><Relationship Id="rId4" Type="http://schemas.openxmlformats.org/officeDocument/2006/relationships/hyperlink" Target="https://youtu.be/9s3NZaLhcc4?si=QX_vF0GbzD-601fi"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tteam5.wixsite.com/universal-design/equitable-use"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hyperlink" Target="https://github.com/UKHomeOffice/posters/blob/master/accessibility/researching-access-needs/Research-who_to_include_when%3F.pdf"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UKHomeOffice/posters/blob/master/accessibility/researching-access-needs/Research-who_to_include_when%3F.pdf" TargetMode="External"/><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UKHomeOffice/posters/blob/master/accessibility/researching-access-needs/Research-who_to_include_when%3F.pdf" TargetMode="External"/><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UKHomeOffice/posters/blob/master/accessibility/researching-access-needs/Research-who_to_include_when%3F.pdf" TargetMode="External"/><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xml"/><Relationship Id="rId1" Type="http://schemas.openxmlformats.org/officeDocument/2006/relationships/video" Target="https://www.youtube.com/embed/GTRFZYEh-NY?start=732&amp;feature=oembed" TargetMode="External"/><Relationship Id="rId4" Type="http://schemas.openxmlformats.org/officeDocument/2006/relationships/image" Target="../media/image35.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tteam5.wixsite.com/universal-design/flexibility-in-use"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xml"/><Relationship Id="rId1" Type="http://schemas.openxmlformats.org/officeDocument/2006/relationships/video" Target="https://www.youtube.com/embed/nwPtcqcqz00?feature=oembed" TargetMode="External"/><Relationship Id="rId4" Type="http://schemas.openxmlformats.org/officeDocument/2006/relationships/image" Target="../media/image42.jpe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ka-er-zet/universal-design/blob/main/Inclusive_design_canvas.pdf"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hyperlink" Target="https://digital.gov/guides/accessibility-for-team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jpeg"/><Relationship Id="rId1" Type="http://schemas.openxmlformats.org/officeDocument/2006/relationships/slideLayout" Target="../slideLayouts/slideLayout3.xml"/><Relationship Id="rId5" Type="http://schemas.openxmlformats.org/officeDocument/2006/relationships/hyperlink" Target="https://digital.gov/guides/accessibility-for-teams/" TargetMode="External"/><Relationship Id="rId4" Type="http://schemas.openxmlformats.org/officeDocument/2006/relationships/image" Target="../media/image46.pn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hyperlink" Target="https://digital.gov/guides/accessibility-for-team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tteam5.wixsite.com/universal-design/simple--intuitive-use"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inclusive.microsoft.design/"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inclusive.microsoft.design/" TargetMode="Externa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inclusive.microsoft.design/" TargetMode="Externa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inclusive.microsoft.design/" TargetMode="Externa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https://www.colorblindguide.com/feed/page/3" TargetMode="External"/><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hyperlink" Target="https://clintoneye.com/services/color-blindness/"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ttteam5.wixsite.com/universal-design/perceptible-information" TargetMode="Externa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hyperlink" Target="https://businessdisabilityforum.org.uk/resource/the-european-accessibility-act-eaa-what-businesses-need-to-know-and-do/"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hyperlink" Target="https://www.w3.org/WAI/policie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oup 23" descr="preencoded.png">
            <a:extLst>
              <a:ext uri="{FF2B5EF4-FFF2-40B4-BE49-F238E27FC236}">
                <a16:creationId xmlns:a16="http://schemas.microsoft.com/office/drawing/2014/main" id="{73070032-ABBF-6264-C085-079FE216AB39}"/>
              </a:ext>
            </a:extLst>
          </p:cNvPr>
          <p:cNvPicPr>
            <a:picLocks noChangeAspect="1"/>
          </p:cNvPicPr>
          <p:nvPr/>
        </p:nvPicPr>
        <p:blipFill>
          <a:blip r:embed="rId2"/>
          <a:srcRect/>
          <a:stretch/>
        </p:blipFill>
        <p:spPr>
          <a:xfrm>
            <a:off x="11669" y="5492819"/>
            <a:ext cx="15239217" cy="1365180"/>
          </a:xfrm>
          <a:prstGeom prst="rect">
            <a:avLst/>
          </a:prstGeom>
        </p:spPr>
      </p:pic>
      <p:sp>
        <p:nvSpPr>
          <p:cNvPr id="4" name="pole tekstowe 3">
            <a:extLst>
              <a:ext uri="{FF2B5EF4-FFF2-40B4-BE49-F238E27FC236}">
                <a16:creationId xmlns:a16="http://schemas.microsoft.com/office/drawing/2014/main" id="{96AFC22A-1116-D79B-0805-866C981B767B}"/>
              </a:ext>
            </a:extLst>
          </p:cNvPr>
          <p:cNvSpPr txBox="1"/>
          <p:nvPr/>
        </p:nvSpPr>
        <p:spPr>
          <a:xfrm>
            <a:off x="547353" y="2228671"/>
            <a:ext cx="7624292" cy="1200329"/>
          </a:xfrm>
          <a:prstGeom prst="rect">
            <a:avLst/>
          </a:prstGeom>
          <a:noFill/>
        </p:spPr>
        <p:txBody>
          <a:bodyPr wrap="square">
            <a:spAutoFit/>
          </a:bodyPr>
          <a:lstStyle/>
          <a:p>
            <a:r>
              <a:rPr lang="en-US" sz="4400" b="0" i="0" dirty="0">
                <a:solidFill>
                  <a:srgbClr val="222222"/>
                </a:solidFill>
                <a:effectLst/>
                <a:latin typeface="Calibri" panose="020F0502020204030204" pitchFamily="34" charset="0"/>
              </a:rPr>
              <a:t>Designing for Your Future Self</a:t>
            </a:r>
            <a:endParaRPr lang="pl-PL" sz="4400" b="0" i="0" dirty="0">
              <a:solidFill>
                <a:srgbClr val="222222"/>
              </a:solidFill>
              <a:effectLst/>
              <a:latin typeface="Calibri" panose="020F0502020204030204" pitchFamily="34" charset="0"/>
            </a:endParaRPr>
          </a:p>
          <a:p>
            <a:r>
              <a:rPr lang="en-US" sz="2800" b="0" i="0" dirty="0">
                <a:solidFill>
                  <a:srgbClr val="222222"/>
                </a:solidFill>
                <a:effectLst/>
                <a:latin typeface="Calibri" panose="020F0502020204030204" pitchFamily="34" charset="0"/>
              </a:rPr>
              <a:t>How Universal Design Shapes Better Products</a:t>
            </a:r>
            <a:endParaRPr lang="pl-PL" sz="2800" dirty="0"/>
          </a:p>
        </p:txBody>
      </p:sp>
    </p:spTree>
    <p:extLst>
      <p:ext uri="{BB962C8B-B14F-4D97-AF65-F5344CB8AC3E}">
        <p14:creationId xmlns:p14="http://schemas.microsoft.com/office/powerpoint/2010/main" val="231745785"/>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18868-C37F-3D13-4A1A-100E965D01FC}"/>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E4963997-BC43-254C-1E99-19C8D640DF10}"/>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10</a:t>
            </a:fld>
            <a:endParaRPr lang="pl-PL" dirty="0"/>
          </a:p>
        </p:txBody>
      </p:sp>
      <p:sp>
        <p:nvSpPr>
          <p:cNvPr id="4" name="pole tekstowe 3">
            <a:extLst>
              <a:ext uri="{FF2B5EF4-FFF2-40B4-BE49-F238E27FC236}">
                <a16:creationId xmlns:a16="http://schemas.microsoft.com/office/drawing/2014/main" id="{BBF87DC0-5DBA-9C0F-F03D-5A63F2668C95}"/>
              </a:ext>
            </a:extLst>
          </p:cNvPr>
          <p:cNvSpPr txBox="1"/>
          <p:nvPr/>
        </p:nvSpPr>
        <p:spPr>
          <a:xfrm>
            <a:off x="1052067" y="1920532"/>
            <a:ext cx="5722359" cy="2620654"/>
          </a:xfrm>
          <a:prstGeom prst="rect">
            <a:avLst/>
          </a:prstGeom>
          <a:noFill/>
        </p:spPr>
        <p:txBody>
          <a:bodyPr wrap="square" rtlCol="0">
            <a:spAutoFit/>
          </a:bodyPr>
          <a:lstStyle/>
          <a:p>
            <a:r>
              <a:rPr lang="en-GB" sz="1800" dirty="0"/>
              <a:t>Principle </a:t>
            </a:r>
            <a:r>
              <a:rPr lang="pl-PL" sz="1800" dirty="0"/>
              <a:t>5</a:t>
            </a:r>
          </a:p>
          <a:p>
            <a:pPr>
              <a:lnSpc>
                <a:spcPct val="150000"/>
              </a:lnSpc>
            </a:pPr>
            <a:r>
              <a:rPr lang="en-GB" sz="4000" dirty="0"/>
              <a:t>Tolerance for Error</a:t>
            </a:r>
            <a:endParaRPr lang="pl-PL" sz="4000" dirty="0"/>
          </a:p>
          <a:p>
            <a:pPr>
              <a:lnSpc>
                <a:spcPct val="150000"/>
              </a:lnSpc>
            </a:pPr>
            <a:r>
              <a:rPr lang="en-GB" sz="2000" dirty="0"/>
              <a:t>The design minimizes hazards and the adverse consequences of accidental or unintended actions.</a:t>
            </a:r>
          </a:p>
        </p:txBody>
      </p:sp>
      <p:pic>
        <p:nvPicPr>
          <p:cNvPr id="6146" name="Picture 2">
            <a:extLst>
              <a:ext uri="{FF2B5EF4-FFF2-40B4-BE49-F238E27FC236}">
                <a16:creationId xmlns:a16="http://schemas.microsoft.com/office/drawing/2014/main" id="{CF6B97CD-F2C4-9D0C-3E10-0209FFD6D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639" y="0"/>
            <a:ext cx="4316361" cy="6869180"/>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39985DF5-0BB2-6E35-5D7D-38DFB173F47D}"/>
              </a:ext>
            </a:extLst>
          </p:cNvPr>
          <p:cNvSpPr txBox="1"/>
          <p:nvPr/>
        </p:nvSpPr>
        <p:spPr>
          <a:xfrm>
            <a:off x="1052067" y="4924473"/>
            <a:ext cx="6096000" cy="246221"/>
          </a:xfrm>
          <a:prstGeom prst="rect">
            <a:avLst/>
          </a:prstGeom>
          <a:noFill/>
        </p:spPr>
        <p:txBody>
          <a:bodyPr wrap="square">
            <a:spAutoFit/>
          </a:bodyPr>
          <a:lstStyle/>
          <a:p>
            <a:r>
              <a:rPr lang="en-GB" sz="1000" dirty="0">
                <a:hlinkClick r:id="rId3"/>
              </a:rPr>
              <a:t>https://ttteam5.wixsite.com/universal-design/tolerance-for-error</a:t>
            </a:r>
            <a:r>
              <a:rPr lang="pl-PL" sz="1000" dirty="0"/>
              <a:t> </a:t>
            </a:r>
            <a:endParaRPr lang="en-GB" sz="1000" dirty="0"/>
          </a:p>
        </p:txBody>
      </p:sp>
    </p:spTree>
    <p:extLst>
      <p:ext uri="{BB962C8B-B14F-4D97-AF65-F5344CB8AC3E}">
        <p14:creationId xmlns:p14="http://schemas.microsoft.com/office/powerpoint/2010/main" val="707560308"/>
      </p:ext>
    </p:extLst>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99D53-030A-2633-7E92-6B5336402010}"/>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24711135-6965-22F1-0B9C-EEB2E55888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100</a:t>
            </a:fld>
            <a:endParaRPr lang="pl-PL" dirty="0"/>
          </a:p>
        </p:txBody>
      </p:sp>
      <p:pic>
        <p:nvPicPr>
          <p:cNvPr id="3" name="Group 23" descr="preencoded.png">
            <a:extLst>
              <a:ext uri="{FF2B5EF4-FFF2-40B4-BE49-F238E27FC236}">
                <a16:creationId xmlns:a16="http://schemas.microsoft.com/office/drawing/2014/main" id="{0CE7BC70-C2FA-9369-028E-95B55A8D6C17}"/>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5E5CC4AD-48A8-EF44-8E2B-743EA67ED5F0}"/>
              </a:ext>
            </a:extLst>
          </p:cNvPr>
          <p:cNvSpPr txBox="1"/>
          <p:nvPr/>
        </p:nvSpPr>
        <p:spPr>
          <a:xfrm>
            <a:off x="547352" y="2228671"/>
            <a:ext cx="9282447" cy="769441"/>
          </a:xfrm>
          <a:prstGeom prst="rect">
            <a:avLst/>
          </a:prstGeom>
          <a:noFill/>
        </p:spPr>
        <p:txBody>
          <a:bodyPr wrap="square">
            <a:spAutoFit/>
          </a:bodyPr>
          <a:lstStyle/>
          <a:p>
            <a:r>
              <a:rPr lang="pl-PL" sz="4400" b="0" i="0" dirty="0">
                <a:solidFill>
                  <a:srgbClr val="222222"/>
                </a:solidFill>
                <a:effectLst/>
                <a:latin typeface="Calibri" panose="020F0502020204030204" pitchFamily="34" charset="0"/>
              </a:rPr>
              <a:t>The end?</a:t>
            </a:r>
          </a:p>
        </p:txBody>
      </p:sp>
    </p:spTree>
    <p:extLst>
      <p:ext uri="{BB962C8B-B14F-4D97-AF65-F5344CB8AC3E}">
        <p14:creationId xmlns:p14="http://schemas.microsoft.com/office/powerpoint/2010/main" val="1456110644"/>
      </p:ext>
    </p:extLst>
  </p:cSld>
  <p:clrMapOvr>
    <a:masterClrMapping/>
  </p:clrMapOvr>
  <p:transition spd="slow">
    <p:push/>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B2F3B-B827-2D7F-47E8-332EC1589D54}"/>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664073F8-6FCE-6235-5D42-2039CE2644E5}"/>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101</a:t>
            </a:fld>
            <a:endParaRPr lang="pl-PL" dirty="0"/>
          </a:p>
        </p:txBody>
      </p:sp>
      <p:pic>
        <p:nvPicPr>
          <p:cNvPr id="3" name="Group 23" descr="preencoded.png">
            <a:extLst>
              <a:ext uri="{FF2B5EF4-FFF2-40B4-BE49-F238E27FC236}">
                <a16:creationId xmlns:a16="http://schemas.microsoft.com/office/drawing/2014/main" id="{E13B6A2B-F446-2503-5F8B-9AE48946886B}"/>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63C3A11D-2EA9-779E-3F7E-B8368DF08969}"/>
              </a:ext>
            </a:extLst>
          </p:cNvPr>
          <p:cNvSpPr txBox="1"/>
          <p:nvPr/>
        </p:nvSpPr>
        <p:spPr>
          <a:xfrm>
            <a:off x="547352" y="2228671"/>
            <a:ext cx="9282447" cy="769441"/>
          </a:xfrm>
          <a:prstGeom prst="rect">
            <a:avLst/>
          </a:prstGeom>
          <a:noFill/>
        </p:spPr>
        <p:txBody>
          <a:bodyPr wrap="square">
            <a:spAutoFit/>
          </a:bodyPr>
          <a:lstStyle/>
          <a:p>
            <a:r>
              <a:rPr lang="pl-PL" sz="4400" b="0" i="0" dirty="0">
                <a:solidFill>
                  <a:srgbClr val="222222"/>
                </a:solidFill>
                <a:effectLst/>
                <a:latin typeface="Calibri" panose="020F0502020204030204" pitchFamily="34" charset="0"/>
              </a:rPr>
              <a:t>You </a:t>
            </a:r>
            <a:r>
              <a:rPr lang="pl-PL" sz="4400" b="0" i="0" dirty="0" err="1">
                <a:solidFill>
                  <a:srgbClr val="222222"/>
                </a:solidFill>
                <a:effectLst/>
                <a:latin typeface="Calibri" panose="020F0502020204030204" pitchFamily="34" charset="0"/>
              </a:rPr>
              <a:t>are</a:t>
            </a:r>
            <a:r>
              <a:rPr lang="pl-PL" sz="4400" b="0" i="0" dirty="0">
                <a:solidFill>
                  <a:srgbClr val="222222"/>
                </a:solidFill>
                <a:effectLst/>
                <a:latin typeface="Calibri" panose="020F0502020204030204" pitchFamily="34" charset="0"/>
              </a:rPr>
              <a:t> not the </a:t>
            </a:r>
            <a:r>
              <a:rPr lang="pl-PL" sz="4400" b="0" i="0" dirty="0" err="1">
                <a:solidFill>
                  <a:srgbClr val="222222"/>
                </a:solidFill>
                <a:effectLst/>
                <a:latin typeface="Calibri" panose="020F0502020204030204" pitchFamily="34" charset="0"/>
              </a:rPr>
              <a:t>first</a:t>
            </a:r>
            <a:r>
              <a:rPr lang="pl-PL" sz="4400" b="0" i="0" dirty="0">
                <a:solidFill>
                  <a:srgbClr val="222222"/>
                </a:solidFill>
                <a:effectLst/>
                <a:latin typeface="Calibri" panose="020F0502020204030204" pitchFamily="34" charset="0"/>
              </a:rPr>
              <a:t> one in </a:t>
            </a:r>
            <a:r>
              <a:rPr lang="pl-PL" sz="4400" b="0" i="0" dirty="0" err="1">
                <a:solidFill>
                  <a:srgbClr val="222222"/>
                </a:solidFill>
                <a:effectLst/>
                <a:latin typeface="Calibri" panose="020F0502020204030204" pitchFamily="34" charset="0"/>
              </a:rPr>
              <a:t>this</a:t>
            </a:r>
            <a:r>
              <a:rPr lang="pl-PL" sz="4400" b="0" i="0" dirty="0">
                <a:solidFill>
                  <a:srgbClr val="222222"/>
                </a:solidFill>
                <a:effectLst/>
                <a:latin typeface="Calibri" panose="020F0502020204030204" pitchFamily="34" charset="0"/>
              </a:rPr>
              <a:t> field</a:t>
            </a:r>
            <a:endParaRPr lang="en-GB" sz="4400" b="0"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618905171"/>
      </p:ext>
    </p:extLst>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6BEA9-F96F-9AEC-F6BE-CDD20635775A}"/>
            </a:ext>
          </a:extLst>
        </p:cNvPr>
        <p:cNvGrpSpPr/>
        <p:nvPr/>
      </p:nvGrpSpPr>
      <p:grpSpPr>
        <a:xfrm>
          <a:off x="0" y="0"/>
          <a:ext cx="0" cy="0"/>
          <a:chOff x="0" y="0"/>
          <a:chExt cx="0" cy="0"/>
        </a:xfrm>
      </p:grpSpPr>
      <p:pic>
        <p:nvPicPr>
          <p:cNvPr id="2" name="Google Shape;607;p84">
            <a:extLst>
              <a:ext uri="{FF2B5EF4-FFF2-40B4-BE49-F238E27FC236}">
                <a16:creationId xmlns:a16="http://schemas.microsoft.com/office/drawing/2014/main" id="{D1C6D7BF-A4A1-C995-2237-FA9CB79143F8}"/>
              </a:ext>
            </a:extLst>
          </p:cNvPr>
          <p:cNvPicPr preferRelativeResize="0"/>
          <p:nvPr/>
        </p:nvPicPr>
        <p:blipFill>
          <a:blip r:embed="rId2">
            <a:alphaModFix/>
          </a:blip>
          <a:stretch>
            <a:fillRect/>
          </a:stretch>
        </p:blipFill>
        <p:spPr>
          <a:xfrm>
            <a:off x="268267" y="1048833"/>
            <a:ext cx="6082632" cy="4400400"/>
          </a:xfrm>
          <a:prstGeom prst="rect">
            <a:avLst/>
          </a:prstGeom>
          <a:noFill/>
          <a:ln>
            <a:noFill/>
          </a:ln>
        </p:spPr>
      </p:pic>
      <p:pic>
        <p:nvPicPr>
          <p:cNvPr id="6" name="Google Shape;608;p84">
            <a:extLst>
              <a:ext uri="{FF2B5EF4-FFF2-40B4-BE49-F238E27FC236}">
                <a16:creationId xmlns:a16="http://schemas.microsoft.com/office/drawing/2014/main" id="{D9B19303-19C7-E3ED-A2DE-668456B55256}"/>
              </a:ext>
            </a:extLst>
          </p:cNvPr>
          <p:cNvPicPr preferRelativeResize="0"/>
          <p:nvPr/>
        </p:nvPicPr>
        <p:blipFill>
          <a:blip r:embed="rId3">
            <a:alphaModFix/>
          </a:blip>
          <a:stretch>
            <a:fillRect/>
          </a:stretch>
        </p:blipFill>
        <p:spPr>
          <a:xfrm>
            <a:off x="6499300" y="1239333"/>
            <a:ext cx="5359200" cy="4019400"/>
          </a:xfrm>
          <a:prstGeom prst="rect">
            <a:avLst/>
          </a:prstGeom>
          <a:noFill/>
          <a:ln>
            <a:noFill/>
          </a:ln>
        </p:spPr>
      </p:pic>
      <p:sp>
        <p:nvSpPr>
          <p:cNvPr id="8" name="pole tekstowe 7">
            <a:extLst>
              <a:ext uri="{FF2B5EF4-FFF2-40B4-BE49-F238E27FC236}">
                <a16:creationId xmlns:a16="http://schemas.microsoft.com/office/drawing/2014/main" id="{A4A5BC76-5C82-3FD2-29B1-FBBB0BDD2B23}"/>
              </a:ext>
            </a:extLst>
          </p:cNvPr>
          <p:cNvSpPr txBox="1"/>
          <p:nvPr/>
        </p:nvSpPr>
        <p:spPr>
          <a:xfrm>
            <a:off x="590144" y="5961567"/>
            <a:ext cx="6096000" cy="307777"/>
          </a:xfrm>
          <a:prstGeom prst="rect">
            <a:avLst/>
          </a:prstGeom>
          <a:noFill/>
        </p:spPr>
        <p:txBody>
          <a:bodyPr wrap="square">
            <a:spAutoFit/>
          </a:bodyPr>
          <a:lstStyle/>
          <a:p>
            <a:r>
              <a:rPr lang="en-GB" dirty="0"/>
              <a:t>Citroen TUB/TUC - 1939/1941</a:t>
            </a:r>
          </a:p>
        </p:txBody>
      </p:sp>
    </p:spTree>
    <p:extLst>
      <p:ext uri="{BB962C8B-B14F-4D97-AF65-F5344CB8AC3E}">
        <p14:creationId xmlns:p14="http://schemas.microsoft.com/office/powerpoint/2010/main" val="279228164"/>
      </p:ext>
    </p:extLst>
  </p:cSld>
  <p:clrMapOvr>
    <a:masterClrMapping/>
  </p:clrMapOvr>
  <p:transition spd="slow">
    <p:push/>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64EFD-A566-2010-0279-6E8EC2ED8B2B}"/>
            </a:ext>
          </a:extLst>
        </p:cNvPr>
        <p:cNvGrpSpPr/>
        <p:nvPr/>
      </p:nvGrpSpPr>
      <p:grpSpPr>
        <a:xfrm>
          <a:off x="0" y="0"/>
          <a:ext cx="0" cy="0"/>
          <a:chOff x="0" y="0"/>
          <a:chExt cx="0" cy="0"/>
        </a:xfrm>
      </p:grpSpPr>
      <p:pic>
        <p:nvPicPr>
          <p:cNvPr id="3" name="Google Shape;614;p85">
            <a:extLst>
              <a:ext uri="{FF2B5EF4-FFF2-40B4-BE49-F238E27FC236}">
                <a16:creationId xmlns:a16="http://schemas.microsoft.com/office/drawing/2014/main" id="{FA91A9BF-4525-6488-B715-3D759C097C0F}"/>
              </a:ext>
            </a:extLst>
          </p:cNvPr>
          <p:cNvPicPr preferRelativeResize="0"/>
          <p:nvPr/>
        </p:nvPicPr>
        <p:blipFill>
          <a:blip r:embed="rId2">
            <a:alphaModFix/>
          </a:blip>
          <a:stretch>
            <a:fillRect/>
          </a:stretch>
        </p:blipFill>
        <p:spPr>
          <a:xfrm>
            <a:off x="1282151" y="737156"/>
            <a:ext cx="7915633" cy="2131809"/>
          </a:xfrm>
          <a:prstGeom prst="rect">
            <a:avLst/>
          </a:prstGeom>
          <a:noFill/>
          <a:ln>
            <a:noFill/>
          </a:ln>
        </p:spPr>
      </p:pic>
      <p:pic>
        <p:nvPicPr>
          <p:cNvPr id="4" name="Google Shape;615;p85">
            <a:extLst>
              <a:ext uri="{FF2B5EF4-FFF2-40B4-BE49-F238E27FC236}">
                <a16:creationId xmlns:a16="http://schemas.microsoft.com/office/drawing/2014/main" id="{67A96CF5-00EB-BB03-1F4C-6B7FC4FD621F}"/>
              </a:ext>
            </a:extLst>
          </p:cNvPr>
          <p:cNvPicPr preferRelativeResize="0"/>
          <p:nvPr/>
        </p:nvPicPr>
        <p:blipFill>
          <a:blip r:embed="rId3">
            <a:alphaModFix/>
          </a:blip>
          <a:stretch>
            <a:fillRect/>
          </a:stretch>
        </p:blipFill>
        <p:spPr>
          <a:xfrm>
            <a:off x="2452241" y="3047315"/>
            <a:ext cx="5575432" cy="3112441"/>
          </a:xfrm>
          <a:prstGeom prst="rect">
            <a:avLst/>
          </a:prstGeom>
          <a:noFill/>
          <a:ln>
            <a:noFill/>
          </a:ln>
        </p:spPr>
      </p:pic>
    </p:spTree>
    <p:extLst>
      <p:ext uri="{BB962C8B-B14F-4D97-AF65-F5344CB8AC3E}">
        <p14:creationId xmlns:p14="http://schemas.microsoft.com/office/powerpoint/2010/main" val="1444617217"/>
      </p:ext>
    </p:extLst>
  </p:cSld>
  <p:clrMapOvr>
    <a:masterClrMapping/>
  </p:clrMapOvr>
  <p:transition spd="slow">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69D25-0241-C4EF-9D3E-BB8864296B84}"/>
            </a:ext>
          </a:extLst>
        </p:cNvPr>
        <p:cNvGrpSpPr/>
        <p:nvPr/>
      </p:nvGrpSpPr>
      <p:grpSpPr>
        <a:xfrm>
          <a:off x="0" y="0"/>
          <a:ext cx="0" cy="0"/>
          <a:chOff x="0" y="0"/>
          <a:chExt cx="0" cy="0"/>
        </a:xfrm>
      </p:grpSpPr>
      <p:sp>
        <p:nvSpPr>
          <p:cNvPr id="5" name="Google Shape;620;p86">
            <a:extLst>
              <a:ext uri="{FF2B5EF4-FFF2-40B4-BE49-F238E27FC236}">
                <a16:creationId xmlns:a16="http://schemas.microsoft.com/office/drawing/2014/main" id="{F1B546C2-185A-D965-66E7-5A2C1D8505F3}"/>
              </a:ext>
            </a:extLst>
          </p:cNvPr>
          <p:cNvSpPr txBox="1"/>
          <p:nvPr/>
        </p:nvSpPr>
        <p:spPr>
          <a:xfrm>
            <a:off x="925563" y="2280116"/>
            <a:ext cx="4000000" cy="2297768"/>
          </a:xfrm>
          <a:prstGeom prst="rect">
            <a:avLst/>
          </a:prstGeom>
          <a:noFill/>
          <a:ln>
            <a:noFill/>
          </a:ln>
        </p:spPr>
        <p:txBody>
          <a:bodyPr spcFirstLastPara="1" wrap="square" lIns="121900" tIns="121900" rIns="121900" bIns="121900" anchor="t" anchorCtr="0">
            <a:spAutoFit/>
          </a:bodyPr>
          <a:lstStyle/>
          <a:p>
            <a:r>
              <a:rPr lang="pl" sz="3333" i="1" dirty="0">
                <a:latin typeface="+mj-lt"/>
                <a:ea typeface="Poppins"/>
                <a:cs typeface="Poppins"/>
                <a:sym typeface="Poppins"/>
              </a:rPr>
              <a:t>phonograph books, which will speak to blind people without effort on their part</a:t>
            </a:r>
            <a:endParaRPr sz="3333" i="1" dirty="0">
              <a:latin typeface="+mj-lt"/>
              <a:ea typeface="Poppins"/>
              <a:cs typeface="Poppins"/>
              <a:sym typeface="Poppins"/>
            </a:endParaRPr>
          </a:p>
        </p:txBody>
      </p:sp>
      <p:pic>
        <p:nvPicPr>
          <p:cNvPr id="6" name="Google Shape;621;p86">
            <a:extLst>
              <a:ext uri="{FF2B5EF4-FFF2-40B4-BE49-F238E27FC236}">
                <a16:creationId xmlns:a16="http://schemas.microsoft.com/office/drawing/2014/main" id="{E043FDB7-5BA9-85D5-BF20-E9A713EE3573}"/>
              </a:ext>
            </a:extLst>
          </p:cNvPr>
          <p:cNvPicPr preferRelativeResize="0"/>
          <p:nvPr/>
        </p:nvPicPr>
        <p:blipFill>
          <a:blip r:embed="rId2">
            <a:alphaModFix/>
          </a:blip>
          <a:stretch>
            <a:fillRect/>
          </a:stretch>
        </p:blipFill>
        <p:spPr>
          <a:xfrm>
            <a:off x="5615667" y="1513717"/>
            <a:ext cx="5741068" cy="3830568"/>
          </a:xfrm>
          <a:prstGeom prst="rect">
            <a:avLst/>
          </a:prstGeom>
          <a:noFill/>
          <a:ln>
            <a:noFill/>
          </a:ln>
        </p:spPr>
      </p:pic>
      <p:sp>
        <p:nvSpPr>
          <p:cNvPr id="8" name="pole tekstowe 7">
            <a:extLst>
              <a:ext uri="{FF2B5EF4-FFF2-40B4-BE49-F238E27FC236}">
                <a16:creationId xmlns:a16="http://schemas.microsoft.com/office/drawing/2014/main" id="{D6C49D2B-5A92-38FE-C9D1-B9956DED1C84}"/>
              </a:ext>
            </a:extLst>
          </p:cNvPr>
          <p:cNvSpPr txBox="1"/>
          <p:nvPr/>
        </p:nvSpPr>
        <p:spPr>
          <a:xfrm>
            <a:off x="925563" y="5711173"/>
            <a:ext cx="7252156" cy="307777"/>
          </a:xfrm>
          <a:prstGeom prst="rect">
            <a:avLst/>
          </a:prstGeom>
          <a:noFill/>
        </p:spPr>
        <p:txBody>
          <a:bodyPr wrap="square">
            <a:spAutoFit/>
          </a:bodyPr>
          <a:lstStyle/>
          <a:p>
            <a:r>
              <a:rPr lang="en-GB" dirty="0"/>
              <a:t>One of the 10 uses listed by Edison in the patent application for the Tin-Foil Phonograph.</a:t>
            </a:r>
          </a:p>
        </p:txBody>
      </p:sp>
    </p:spTree>
    <p:extLst>
      <p:ext uri="{BB962C8B-B14F-4D97-AF65-F5344CB8AC3E}">
        <p14:creationId xmlns:p14="http://schemas.microsoft.com/office/powerpoint/2010/main" val="1154786287"/>
      </p:ext>
    </p:extLst>
  </p:cSld>
  <p:clrMapOvr>
    <a:masterClrMapping/>
  </p:clrMapOvr>
  <p:transition spd="slow">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F97BA-29FE-B168-8908-6F59AA9B9691}"/>
            </a:ext>
          </a:extLst>
        </p:cNvPr>
        <p:cNvGrpSpPr/>
        <p:nvPr/>
      </p:nvGrpSpPr>
      <p:grpSpPr>
        <a:xfrm>
          <a:off x="0" y="0"/>
          <a:ext cx="0" cy="0"/>
          <a:chOff x="0" y="0"/>
          <a:chExt cx="0" cy="0"/>
        </a:xfrm>
      </p:grpSpPr>
      <p:pic>
        <p:nvPicPr>
          <p:cNvPr id="2" name="Google Shape;627;p87">
            <a:extLst>
              <a:ext uri="{FF2B5EF4-FFF2-40B4-BE49-F238E27FC236}">
                <a16:creationId xmlns:a16="http://schemas.microsoft.com/office/drawing/2014/main" id="{502E5CCA-0679-4881-47EC-5E6DABA462F7}"/>
              </a:ext>
            </a:extLst>
          </p:cNvPr>
          <p:cNvPicPr preferRelativeResize="0"/>
          <p:nvPr/>
        </p:nvPicPr>
        <p:blipFill>
          <a:blip r:embed="rId2">
            <a:alphaModFix/>
          </a:blip>
          <a:stretch>
            <a:fillRect/>
          </a:stretch>
        </p:blipFill>
        <p:spPr>
          <a:xfrm>
            <a:off x="1852171" y="2334033"/>
            <a:ext cx="3941933" cy="2189967"/>
          </a:xfrm>
          <a:prstGeom prst="rect">
            <a:avLst/>
          </a:prstGeom>
          <a:noFill/>
          <a:ln>
            <a:noFill/>
          </a:ln>
        </p:spPr>
      </p:pic>
      <p:pic>
        <p:nvPicPr>
          <p:cNvPr id="3" name="Google Shape;628;p87">
            <a:extLst>
              <a:ext uri="{FF2B5EF4-FFF2-40B4-BE49-F238E27FC236}">
                <a16:creationId xmlns:a16="http://schemas.microsoft.com/office/drawing/2014/main" id="{727FCCB7-0F79-A785-EB07-2CBD2C4088D9}"/>
              </a:ext>
            </a:extLst>
          </p:cNvPr>
          <p:cNvPicPr preferRelativeResize="0"/>
          <p:nvPr/>
        </p:nvPicPr>
        <p:blipFill>
          <a:blip r:embed="rId3">
            <a:alphaModFix/>
          </a:blip>
          <a:stretch>
            <a:fillRect/>
          </a:stretch>
        </p:blipFill>
        <p:spPr>
          <a:xfrm>
            <a:off x="5950237" y="2160579"/>
            <a:ext cx="5130800" cy="2693671"/>
          </a:xfrm>
          <a:prstGeom prst="rect">
            <a:avLst/>
          </a:prstGeom>
          <a:noFill/>
          <a:ln>
            <a:noFill/>
          </a:ln>
        </p:spPr>
      </p:pic>
    </p:spTree>
    <p:extLst>
      <p:ext uri="{BB962C8B-B14F-4D97-AF65-F5344CB8AC3E}">
        <p14:creationId xmlns:p14="http://schemas.microsoft.com/office/powerpoint/2010/main" val="939638783"/>
      </p:ext>
    </p:extLst>
  </p:cSld>
  <p:clrMapOvr>
    <a:masterClrMapping/>
  </p:clrMapOvr>
  <p:transition spd="slow">
    <p:push/>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814BC-970F-55BF-D6CF-A9904589FBF4}"/>
            </a:ext>
          </a:extLst>
        </p:cNvPr>
        <p:cNvGrpSpPr/>
        <p:nvPr/>
      </p:nvGrpSpPr>
      <p:grpSpPr>
        <a:xfrm>
          <a:off x="0" y="0"/>
          <a:ext cx="0" cy="0"/>
          <a:chOff x="0" y="0"/>
          <a:chExt cx="0" cy="0"/>
        </a:xfrm>
      </p:grpSpPr>
      <p:pic>
        <p:nvPicPr>
          <p:cNvPr id="4" name="Multimedia online 3" title="IKEA ThisAbles- The Project">
            <a:hlinkClick r:id="" action="ppaction://media"/>
            <a:extLst>
              <a:ext uri="{FF2B5EF4-FFF2-40B4-BE49-F238E27FC236}">
                <a16:creationId xmlns:a16="http://schemas.microsoft.com/office/drawing/2014/main" id="{4364A8A1-9340-F7DE-454B-B60D2034C7D9}"/>
              </a:ext>
            </a:extLst>
          </p:cNvPr>
          <p:cNvPicPr>
            <a:picLocks noRot="1" noChangeAspect="1"/>
          </p:cNvPicPr>
          <p:nvPr>
            <a:videoFile r:link="rId1"/>
          </p:nvPr>
        </p:nvPicPr>
        <p:blipFill>
          <a:blip r:embed="rId3"/>
          <a:stretch>
            <a:fillRect/>
          </a:stretch>
        </p:blipFill>
        <p:spPr>
          <a:xfrm>
            <a:off x="26988" y="0"/>
            <a:ext cx="12138025" cy="6858000"/>
          </a:xfrm>
          <a:prstGeom prst="rect">
            <a:avLst/>
          </a:prstGeom>
        </p:spPr>
      </p:pic>
    </p:spTree>
    <p:extLst>
      <p:ext uri="{BB962C8B-B14F-4D97-AF65-F5344CB8AC3E}">
        <p14:creationId xmlns:p14="http://schemas.microsoft.com/office/powerpoint/2010/main" val="25903325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814BC-970F-55BF-D6CF-A9904589FBF4}"/>
            </a:ext>
          </a:extLst>
        </p:cNvPr>
        <p:cNvGrpSpPr/>
        <p:nvPr/>
      </p:nvGrpSpPr>
      <p:grpSpPr>
        <a:xfrm>
          <a:off x="0" y="0"/>
          <a:ext cx="0" cy="0"/>
          <a:chOff x="0" y="0"/>
          <a:chExt cx="0" cy="0"/>
        </a:xfrm>
      </p:grpSpPr>
      <p:pic>
        <p:nvPicPr>
          <p:cNvPr id="2" name="Obraz 1">
            <a:extLst>
              <a:ext uri="{FF2B5EF4-FFF2-40B4-BE49-F238E27FC236}">
                <a16:creationId xmlns:a16="http://schemas.microsoft.com/office/drawing/2014/main" id="{669819B8-D2FE-5D99-3094-1DE45F149397}"/>
              </a:ext>
            </a:extLst>
          </p:cNvPr>
          <p:cNvPicPr>
            <a:picLocks noChangeAspect="1"/>
          </p:cNvPicPr>
          <p:nvPr/>
        </p:nvPicPr>
        <p:blipFill>
          <a:blip r:embed="rId2"/>
          <a:stretch>
            <a:fillRect/>
          </a:stretch>
        </p:blipFill>
        <p:spPr>
          <a:xfrm>
            <a:off x="856033" y="446400"/>
            <a:ext cx="7042083" cy="5965199"/>
          </a:xfrm>
          <a:prstGeom prst="rect">
            <a:avLst/>
          </a:prstGeom>
        </p:spPr>
      </p:pic>
      <p:sp>
        <p:nvSpPr>
          <p:cNvPr id="5" name="pole tekstowe 4">
            <a:extLst>
              <a:ext uri="{FF2B5EF4-FFF2-40B4-BE49-F238E27FC236}">
                <a16:creationId xmlns:a16="http://schemas.microsoft.com/office/drawing/2014/main" id="{38C30005-3788-E207-5E9F-308FF1BB236D}"/>
              </a:ext>
            </a:extLst>
          </p:cNvPr>
          <p:cNvSpPr txBox="1"/>
          <p:nvPr/>
        </p:nvSpPr>
        <p:spPr>
          <a:xfrm>
            <a:off x="8106383" y="5457492"/>
            <a:ext cx="4565515" cy="954107"/>
          </a:xfrm>
          <a:prstGeom prst="rect">
            <a:avLst/>
          </a:prstGeom>
          <a:noFill/>
        </p:spPr>
        <p:txBody>
          <a:bodyPr wrap="square">
            <a:spAutoFit/>
          </a:bodyPr>
          <a:lstStyle/>
          <a:p>
            <a:r>
              <a:rPr lang="en-GB" dirty="0">
                <a:hlinkClick r:id="rId3"/>
              </a:rPr>
              <a:t>https://en.wikipedia.org/wiki/Curb_cut_effect</a:t>
            </a:r>
            <a:r>
              <a:rPr lang="pl-PL" dirty="0"/>
              <a:t> </a:t>
            </a:r>
          </a:p>
          <a:p>
            <a:endParaRPr lang="pl-PL" dirty="0"/>
          </a:p>
          <a:p>
            <a:r>
              <a:rPr lang="en-GB" dirty="0">
                <a:hlinkClick r:id="rId4"/>
              </a:rPr>
              <a:t>https://www.carleton.edu/accessibility-resources/newsletter/curb-cuts-a-brief-history/</a:t>
            </a:r>
            <a:r>
              <a:rPr lang="pl-PL" dirty="0"/>
              <a:t> </a:t>
            </a:r>
            <a:r>
              <a:rPr lang="en-GB" dirty="0"/>
              <a:t> </a:t>
            </a:r>
          </a:p>
        </p:txBody>
      </p:sp>
    </p:spTree>
    <p:extLst>
      <p:ext uri="{BB962C8B-B14F-4D97-AF65-F5344CB8AC3E}">
        <p14:creationId xmlns:p14="http://schemas.microsoft.com/office/powerpoint/2010/main" val="4118521457"/>
      </p:ext>
    </p:extLst>
  </p:cSld>
  <p:clrMapOvr>
    <a:masterClrMapping/>
  </p:clrMapOvr>
  <p:transition spd="slow">
    <p:push/>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466A9-FCFB-E50D-96ED-95EA98F73E52}"/>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9DD25D1E-AD87-46BF-E68D-FDEA47E8A9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108</a:t>
            </a:fld>
            <a:endParaRPr lang="pl-PL" dirty="0"/>
          </a:p>
        </p:txBody>
      </p:sp>
      <p:pic>
        <p:nvPicPr>
          <p:cNvPr id="3" name="Group 23" descr="preencoded.png">
            <a:extLst>
              <a:ext uri="{FF2B5EF4-FFF2-40B4-BE49-F238E27FC236}">
                <a16:creationId xmlns:a16="http://schemas.microsoft.com/office/drawing/2014/main" id="{52767853-5513-59CF-3FB0-28DEBFA6635F}"/>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F5826E07-2F6A-94D5-227A-5A69BB568155}"/>
              </a:ext>
            </a:extLst>
          </p:cNvPr>
          <p:cNvSpPr txBox="1"/>
          <p:nvPr/>
        </p:nvSpPr>
        <p:spPr>
          <a:xfrm>
            <a:off x="407652" y="317321"/>
            <a:ext cx="9282447" cy="769441"/>
          </a:xfrm>
          <a:prstGeom prst="rect">
            <a:avLst/>
          </a:prstGeom>
          <a:noFill/>
        </p:spPr>
        <p:txBody>
          <a:bodyPr wrap="square">
            <a:spAutoFit/>
          </a:bodyPr>
          <a:lstStyle/>
          <a:p>
            <a:r>
              <a:rPr lang="pl-PL" sz="4400" b="0" i="0" dirty="0" err="1">
                <a:solidFill>
                  <a:srgbClr val="222222"/>
                </a:solidFill>
                <a:effectLst/>
                <a:latin typeface="Calibri" panose="020F0502020204030204" pitchFamily="34" charset="0"/>
              </a:rPr>
              <a:t>More</a:t>
            </a:r>
            <a:r>
              <a:rPr lang="pl-PL" sz="4400" b="0" i="0" dirty="0">
                <a:solidFill>
                  <a:srgbClr val="222222"/>
                </a:solidFill>
                <a:effectLst/>
                <a:latin typeface="Calibri" panose="020F0502020204030204" pitchFamily="34" charset="0"/>
              </a:rPr>
              <a:t>...</a:t>
            </a:r>
          </a:p>
        </p:txBody>
      </p:sp>
      <p:sp>
        <p:nvSpPr>
          <p:cNvPr id="6" name="pole tekstowe 5">
            <a:extLst>
              <a:ext uri="{FF2B5EF4-FFF2-40B4-BE49-F238E27FC236}">
                <a16:creationId xmlns:a16="http://schemas.microsoft.com/office/drawing/2014/main" id="{96D3AD94-328E-8DBF-10AA-71B908FDAA61}"/>
              </a:ext>
            </a:extLst>
          </p:cNvPr>
          <p:cNvSpPr txBox="1"/>
          <p:nvPr/>
        </p:nvSpPr>
        <p:spPr>
          <a:xfrm>
            <a:off x="3048000" y="4151412"/>
            <a:ext cx="6096000" cy="307777"/>
          </a:xfrm>
          <a:prstGeom prst="rect">
            <a:avLst/>
          </a:prstGeom>
          <a:noFill/>
        </p:spPr>
        <p:txBody>
          <a:bodyPr wrap="square">
            <a:spAutoFit/>
          </a:bodyPr>
          <a:lstStyle/>
          <a:p>
            <a:pPr algn="ctr"/>
            <a:r>
              <a:rPr lang="en-GB" b="1" dirty="0">
                <a:hlinkClick r:id="rId3"/>
              </a:rPr>
              <a:t>https://bit.ly/year2025_accessibility</a:t>
            </a:r>
            <a:r>
              <a:rPr lang="pl-PL" b="1" dirty="0"/>
              <a:t> </a:t>
            </a:r>
            <a:endParaRPr lang="en-GB" b="1" dirty="0"/>
          </a:p>
        </p:txBody>
      </p:sp>
      <p:pic>
        <p:nvPicPr>
          <p:cNvPr id="9" name="Obraz 8" descr="Obraz zawierający wzór, Grafika, piksel, design&#10;&#10;Opis wygenerowany automatycznie">
            <a:extLst>
              <a:ext uri="{FF2B5EF4-FFF2-40B4-BE49-F238E27FC236}">
                <a16:creationId xmlns:a16="http://schemas.microsoft.com/office/drawing/2014/main" id="{4E8FD54F-4A60-5C91-8C69-48F4105C816D}"/>
              </a:ext>
            </a:extLst>
          </p:cNvPr>
          <p:cNvPicPr>
            <a:picLocks noChangeAspect="1"/>
          </p:cNvPicPr>
          <p:nvPr/>
        </p:nvPicPr>
        <p:blipFill>
          <a:blip r:embed="rId4"/>
          <a:stretch>
            <a:fillRect/>
          </a:stretch>
        </p:blipFill>
        <p:spPr>
          <a:xfrm>
            <a:off x="4673600" y="972016"/>
            <a:ext cx="2844800" cy="2844800"/>
          </a:xfrm>
          <a:prstGeom prst="rect">
            <a:avLst/>
          </a:prstGeom>
        </p:spPr>
      </p:pic>
    </p:spTree>
    <p:extLst>
      <p:ext uri="{BB962C8B-B14F-4D97-AF65-F5344CB8AC3E}">
        <p14:creationId xmlns:p14="http://schemas.microsoft.com/office/powerpoint/2010/main" val="3751849463"/>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9A3D-CF84-F69F-DABC-F0361E06951D}"/>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F30FB696-AAFD-D463-5E54-7815D0652E4D}"/>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11</a:t>
            </a:fld>
            <a:endParaRPr lang="pl-PL" dirty="0"/>
          </a:p>
        </p:txBody>
      </p:sp>
      <p:sp>
        <p:nvSpPr>
          <p:cNvPr id="4" name="pole tekstowe 3">
            <a:extLst>
              <a:ext uri="{FF2B5EF4-FFF2-40B4-BE49-F238E27FC236}">
                <a16:creationId xmlns:a16="http://schemas.microsoft.com/office/drawing/2014/main" id="{40C6B25F-0DA3-85A8-4394-302AAD469638}"/>
              </a:ext>
            </a:extLst>
          </p:cNvPr>
          <p:cNvSpPr txBox="1"/>
          <p:nvPr/>
        </p:nvSpPr>
        <p:spPr>
          <a:xfrm>
            <a:off x="1052067" y="1920532"/>
            <a:ext cx="5722359" cy="2158989"/>
          </a:xfrm>
          <a:prstGeom prst="rect">
            <a:avLst/>
          </a:prstGeom>
          <a:noFill/>
        </p:spPr>
        <p:txBody>
          <a:bodyPr wrap="square" rtlCol="0">
            <a:spAutoFit/>
          </a:bodyPr>
          <a:lstStyle/>
          <a:p>
            <a:r>
              <a:rPr lang="en-GB" sz="1800" dirty="0"/>
              <a:t>Principle </a:t>
            </a:r>
            <a:r>
              <a:rPr lang="pl-PL" sz="1800" dirty="0"/>
              <a:t>6</a:t>
            </a:r>
          </a:p>
          <a:p>
            <a:pPr>
              <a:lnSpc>
                <a:spcPct val="150000"/>
              </a:lnSpc>
            </a:pPr>
            <a:r>
              <a:rPr lang="en-GB" sz="4000" dirty="0"/>
              <a:t>Low Physical Effort</a:t>
            </a:r>
            <a:endParaRPr lang="pl-PL" sz="4000" dirty="0"/>
          </a:p>
          <a:p>
            <a:pPr>
              <a:lnSpc>
                <a:spcPct val="150000"/>
              </a:lnSpc>
            </a:pPr>
            <a:r>
              <a:rPr lang="en-GB" sz="2000" dirty="0"/>
              <a:t>The design can be used efficiently and comfortably and with a minimum of fatigue.</a:t>
            </a:r>
          </a:p>
        </p:txBody>
      </p:sp>
      <p:pic>
        <p:nvPicPr>
          <p:cNvPr id="7170" name="Picture 2">
            <a:extLst>
              <a:ext uri="{FF2B5EF4-FFF2-40B4-BE49-F238E27FC236}">
                <a16:creationId xmlns:a16="http://schemas.microsoft.com/office/drawing/2014/main" id="{B6C228E1-B679-D893-6154-043EE92AA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5974" y="0"/>
            <a:ext cx="4336026" cy="6900476"/>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C2D75DEA-B3A2-EBF8-04FA-C5AE4AC584D2}"/>
              </a:ext>
            </a:extLst>
          </p:cNvPr>
          <p:cNvSpPr txBox="1"/>
          <p:nvPr/>
        </p:nvSpPr>
        <p:spPr>
          <a:xfrm>
            <a:off x="1052067" y="4924473"/>
            <a:ext cx="6096000" cy="246221"/>
          </a:xfrm>
          <a:prstGeom prst="rect">
            <a:avLst/>
          </a:prstGeom>
          <a:noFill/>
        </p:spPr>
        <p:txBody>
          <a:bodyPr wrap="square">
            <a:spAutoFit/>
          </a:bodyPr>
          <a:lstStyle/>
          <a:p>
            <a:r>
              <a:rPr lang="en-GB" sz="1000" dirty="0">
                <a:hlinkClick r:id="rId3"/>
              </a:rPr>
              <a:t>https://ttteam5.wixsite.com/universal-design/low-physical-effort</a:t>
            </a:r>
            <a:r>
              <a:rPr lang="pl-PL" sz="1000" dirty="0"/>
              <a:t> </a:t>
            </a:r>
            <a:endParaRPr lang="en-GB" sz="1000" dirty="0"/>
          </a:p>
        </p:txBody>
      </p:sp>
    </p:spTree>
    <p:extLst>
      <p:ext uri="{BB962C8B-B14F-4D97-AF65-F5344CB8AC3E}">
        <p14:creationId xmlns:p14="http://schemas.microsoft.com/office/powerpoint/2010/main" val="2576793915"/>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D5314-EAFA-5E10-E272-A203775A6C6C}"/>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C2C38D1F-52D8-CFF5-0979-0201F1F7AB5D}"/>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12</a:t>
            </a:fld>
            <a:endParaRPr lang="pl-PL" dirty="0"/>
          </a:p>
        </p:txBody>
      </p:sp>
      <p:pic>
        <p:nvPicPr>
          <p:cNvPr id="8194" name="Picture 2">
            <a:extLst>
              <a:ext uri="{FF2B5EF4-FFF2-40B4-BE49-F238E27FC236}">
                <a16:creationId xmlns:a16="http://schemas.microsoft.com/office/drawing/2014/main" id="{4D55CC69-A40F-C8BB-7BDC-9A08C1137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3961" y="0"/>
            <a:ext cx="4218039" cy="6857326"/>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915920AA-2304-8DD2-1B1A-FA99E85A652A}"/>
              </a:ext>
            </a:extLst>
          </p:cNvPr>
          <p:cNvSpPr txBox="1"/>
          <p:nvPr/>
        </p:nvSpPr>
        <p:spPr>
          <a:xfrm>
            <a:off x="1052067" y="4924473"/>
            <a:ext cx="6096000" cy="246221"/>
          </a:xfrm>
          <a:prstGeom prst="rect">
            <a:avLst/>
          </a:prstGeom>
          <a:noFill/>
        </p:spPr>
        <p:txBody>
          <a:bodyPr wrap="square">
            <a:spAutoFit/>
          </a:bodyPr>
          <a:lstStyle/>
          <a:p>
            <a:r>
              <a:rPr lang="en-GB" sz="1000" dirty="0">
                <a:hlinkClick r:id="rId3"/>
              </a:rPr>
              <a:t>https://ttteam5.wixsite.com/universal-design/size-and-space-for-approach-and-use</a:t>
            </a:r>
            <a:r>
              <a:rPr lang="pl-PL" sz="1000" dirty="0"/>
              <a:t> </a:t>
            </a:r>
            <a:endParaRPr lang="en-GB" sz="1000" dirty="0"/>
          </a:p>
        </p:txBody>
      </p:sp>
      <p:sp>
        <p:nvSpPr>
          <p:cNvPr id="11" name="pole tekstowe 10">
            <a:extLst>
              <a:ext uri="{FF2B5EF4-FFF2-40B4-BE49-F238E27FC236}">
                <a16:creationId xmlns:a16="http://schemas.microsoft.com/office/drawing/2014/main" id="{C016F880-710E-B4E3-DAA6-EC89F2F3254A}"/>
              </a:ext>
            </a:extLst>
          </p:cNvPr>
          <p:cNvSpPr txBox="1"/>
          <p:nvPr/>
        </p:nvSpPr>
        <p:spPr>
          <a:xfrm>
            <a:off x="1052067" y="938229"/>
            <a:ext cx="6567933" cy="3390095"/>
          </a:xfrm>
          <a:prstGeom prst="rect">
            <a:avLst/>
          </a:prstGeom>
          <a:noFill/>
        </p:spPr>
        <p:txBody>
          <a:bodyPr wrap="square" rtlCol="0">
            <a:spAutoFit/>
          </a:bodyPr>
          <a:lstStyle/>
          <a:p>
            <a:pPr>
              <a:spcAft>
                <a:spcPts val="1800"/>
              </a:spcAft>
            </a:pPr>
            <a:r>
              <a:rPr lang="en-GB" sz="1800" dirty="0"/>
              <a:t>Principle </a:t>
            </a:r>
            <a:r>
              <a:rPr lang="pl-PL" sz="1800" dirty="0"/>
              <a:t>7</a:t>
            </a:r>
          </a:p>
          <a:p>
            <a:pPr>
              <a:spcAft>
                <a:spcPts val="1800"/>
              </a:spcAft>
            </a:pPr>
            <a:r>
              <a:rPr lang="en-GB" sz="4000" dirty="0"/>
              <a:t>Size and Space for Approach</a:t>
            </a:r>
            <a:r>
              <a:rPr lang="pl-PL" sz="4000" dirty="0"/>
              <a:t> </a:t>
            </a:r>
            <a:r>
              <a:rPr lang="en-GB" sz="4000" dirty="0"/>
              <a:t>and Use</a:t>
            </a:r>
            <a:endParaRPr lang="pl-PL" sz="4000" dirty="0"/>
          </a:p>
          <a:p>
            <a:pPr>
              <a:lnSpc>
                <a:spcPct val="150000"/>
              </a:lnSpc>
            </a:pPr>
            <a:r>
              <a:rPr lang="en-GB" sz="2000" dirty="0"/>
              <a:t>Appropriate size and space is provided for approach, reach, manipulation, and use regardless of user's body size, posture, or mobility.</a:t>
            </a:r>
          </a:p>
        </p:txBody>
      </p:sp>
    </p:spTree>
    <p:extLst>
      <p:ext uri="{BB962C8B-B14F-4D97-AF65-F5344CB8AC3E}">
        <p14:creationId xmlns:p14="http://schemas.microsoft.com/office/powerpoint/2010/main" val="340747052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06BEE-265C-3D7D-9AC5-4D501258A2A0}"/>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6B4ABDA3-3956-1A75-0D1A-96656D8E20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13</a:t>
            </a:fld>
            <a:endParaRPr lang="pl-PL" dirty="0"/>
          </a:p>
        </p:txBody>
      </p:sp>
      <p:pic>
        <p:nvPicPr>
          <p:cNvPr id="3" name="Group 23" descr="preencoded.png">
            <a:extLst>
              <a:ext uri="{FF2B5EF4-FFF2-40B4-BE49-F238E27FC236}">
                <a16:creationId xmlns:a16="http://schemas.microsoft.com/office/drawing/2014/main" id="{03E81FB8-7D3E-2E81-A15F-EA26ACB04484}"/>
              </a:ext>
            </a:extLst>
          </p:cNvPr>
          <p:cNvPicPr>
            <a:picLocks noChangeAspect="1"/>
          </p:cNvPicPr>
          <p:nvPr/>
        </p:nvPicPr>
        <p:blipFill>
          <a:blip r:embed="rId2"/>
          <a:srcRect/>
          <a:stretch/>
        </p:blipFill>
        <p:spPr>
          <a:xfrm>
            <a:off x="11669" y="5766843"/>
            <a:ext cx="12180331" cy="1091155"/>
          </a:xfrm>
          <a:prstGeom prst="rect">
            <a:avLst/>
          </a:prstGeom>
        </p:spPr>
      </p:pic>
      <p:sp>
        <p:nvSpPr>
          <p:cNvPr id="5" name="pole tekstowe 4">
            <a:extLst>
              <a:ext uri="{FF2B5EF4-FFF2-40B4-BE49-F238E27FC236}">
                <a16:creationId xmlns:a16="http://schemas.microsoft.com/office/drawing/2014/main" id="{BAD26429-B8B2-64AE-733C-8FC7CD69EC66}"/>
              </a:ext>
            </a:extLst>
          </p:cNvPr>
          <p:cNvSpPr txBox="1"/>
          <p:nvPr/>
        </p:nvSpPr>
        <p:spPr>
          <a:xfrm>
            <a:off x="917146" y="2598465"/>
            <a:ext cx="9282447" cy="769441"/>
          </a:xfrm>
          <a:prstGeom prst="rect">
            <a:avLst/>
          </a:prstGeom>
          <a:noFill/>
        </p:spPr>
        <p:txBody>
          <a:bodyPr wrap="square">
            <a:spAutoFit/>
          </a:bodyPr>
          <a:lstStyle/>
          <a:p>
            <a:r>
              <a:rPr lang="pl-PL" sz="4400" b="1" i="0" dirty="0">
                <a:solidFill>
                  <a:srgbClr val="222222"/>
                </a:solidFill>
                <a:effectLst/>
                <a:latin typeface="Calibri" panose="020F0502020204030204" pitchFamily="34" charset="0"/>
              </a:rPr>
              <a:t>BTW </a:t>
            </a:r>
            <a:r>
              <a:rPr lang="pl-PL" sz="4400" b="1" i="0" dirty="0" err="1">
                <a:solidFill>
                  <a:srgbClr val="222222"/>
                </a:solidFill>
                <a:effectLst/>
                <a:latin typeface="Calibri" panose="020F0502020204030204" pitchFamily="34" charset="0"/>
              </a:rPr>
              <a:t>there</a:t>
            </a:r>
            <a:r>
              <a:rPr lang="pl-PL" sz="4400" b="1" i="0" dirty="0">
                <a:solidFill>
                  <a:srgbClr val="222222"/>
                </a:solidFill>
                <a:effectLst/>
                <a:latin typeface="Calibri" panose="020F0502020204030204" pitchFamily="34" charset="0"/>
              </a:rPr>
              <a:t> </a:t>
            </a:r>
            <a:r>
              <a:rPr lang="pl-PL" sz="4400" b="1" i="0" dirty="0" err="1">
                <a:solidFill>
                  <a:srgbClr val="222222"/>
                </a:solidFill>
                <a:effectLst/>
                <a:latin typeface="Calibri" panose="020F0502020204030204" pitchFamily="34" charset="0"/>
              </a:rPr>
              <a:t>is</a:t>
            </a:r>
            <a:r>
              <a:rPr lang="pl-PL" sz="4400" b="1" i="0" dirty="0">
                <a:solidFill>
                  <a:srgbClr val="222222"/>
                </a:solidFill>
                <a:effectLst/>
                <a:latin typeface="Calibri" panose="020F0502020204030204" pitchFamily="34" charset="0"/>
              </a:rPr>
              <a:t> </a:t>
            </a:r>
            <a:r>
              <a:rPr lang="pl-PL" sz="4400" b="1" i="0" dirty="0" err="1">
                <a:solidFill>
                  <a:srgbClr val="222222"/>
                </a:solidFill>
                <a:effectLst/>
                <a:latin typeface="Calibri" panose="020F0502020204030204" pitchFamily="34" charset="0"/>
              </a:rPr>
              <a:t>also</a:t>
            </a:r>
            <a:r>
              <a:rPr lang="pl-PL" sz="4400" b="1" i="0" dirty="0">
                <a:solidFill>
                  <a:srgbClr val="222222"/>
                </a:solidFill>
                <a:effectLst/>
                <a:latin typeface="Calibri" panose="020F0502020204030204" pitchFamily="34" charset="0"/>
              </a:rPr>
              <a:t> „Inclusive Design”  </a:t>
            </a:r>
            <a:endParaRPr lang="en-GB" sz="4400" b="1"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1401871733"/>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36CE8-F8CD-2D47-49A7-B32BEDDE25DD}"/>
            </a:ext>
          </a:extLst>
        </p:cNvPr>
        <p:cNvGrpSpPr/>
        <p:nvPr/>
      </p:nvGrpSpPr>
      <p:grpSpPr>
        <a:xfrm>
          <a:off x="0" y="0"/>
          <a:ext cx="0" cy="0"/>
          <a:chOff x="0" y="0"/>
          <a:chExt cx="0" cy="0"/>
        </a:xfrm>
      </p:grpSpPr>
      <p:sp>
        <p:nvSpPr>
          <p:cNvPr id="9" name="pole tekstowe 8">
            <a:extLst>
              <a:ext uri="{FF2B5EF4-FFF2-40B4-BE49-F238E27FC236}">
                <a16:creationId xmlns:a16="http://schemas.microsoft.com/office/drawing/2014/main" id="{CCAC7CE0-44FA-67FC-F8F0-9A77D3C9AFB2}"/>
              </a:ext>
            </a:extLst>
          </p:cNvPr>
          <p:cNvSpPr txBox="1"/>
          <p:nvPr/>
        </p:nvSpPr>
        <p:spPr>
          <a:xfrm>
            <a:off x="648625" y="-162531"/>
            <a:ext cx="7794161" cy="6247864"/>
          </a:xfrm>
          <a:prstGeom prst="rect">
            <a:avLst/>
          </a:prstGeom>
          <a:noFill/>
        </p:spPr>
        <p:txBody>
          <a:bodyPr wrap="square" rtlCol="0">
            <a:spAutoFit/>
          </a:bodyPr>
          <a:lstStyle/>
          <a:p>
            <a:r>
              <a:rPr lang="pl-PL" sz="40000" dirty="0">
                <a:solidFill>
                  <a:schemeClr val="accent1">
                    <a:lumMod val="20000"/>
                    <a:lumOff val="80000"/>
                  </a:schemeClr>
                </a:solidFill>
              </a:rPr>
              <a:t>”</a:t>
            </a:r>
            <a:endParaRPr lang="en-GB" sz="40000" dirty="0">
              <a:solidFill>
                <a:schemeClr val="accent1">
                  <a:lumMod val="20000"/>
                  <a:lumOff val="80000"/>
                </a:schemeClr>
              </a:solidFill>
            </a:endParaRPr>
          </a:p>
        </p:txBody>
      </p:sp>
      <p:sp>
        <p:nvSpPr>
          <p:cNvPr id="6" name="pole tekstowe 5">
            <a:extLst>
              <a:ext uri="{FF2B5EF4-FFF2-40B4-BE49-F238E27FC236}">
                <a16:creationId xmlns:a16="http://schemas.microsoft.com/office/drawing/2014/main" id="{DAF2CAAC-9B85-F087-7415-42805C094A60}"/>
              </a:ext>
            </a:extLst>
          </p:cNvPr>
          <p:cNvSpPr txBox="1"/>
          <p:nvPr/>
        </p:nvSpPr>
        <p:spPr>
          <a:xfrm>
            <a:off x="2553200" y="1321486"/>
            <a:ext cx="7085600" cy="2712987"/>
          </a:xfrm>
          <a:prstGeom prst="rect">
            <a:avLst/>
          </a:prstGeom>
          <a:noFill/>
        </p:spPr>
        <p:txBody>
          <a:bodyPr wrap="square" rtlCol="0">
            <a:spAutoFit/>
          </a:bodyPr>
          <a:lstStyle/>
          <a:p>
            <a:pPr>
              <a:lnSpc>
                <a:spcPct val="150000"/>
              </a:lnSpc>
            </a:pPr>
            <a:r>
              <a:rPr lang="pl-PL" sz="3600" b="1" dirty="0"/>
              <a:t>Inclusive Design</a:t>
            </a:r>
          </a:p>
          <a:p>
            <a:pPr>
              <a:lnSpc>
                <a:spcPct val="150000"/>
              </a:lnSpc>
            </a:pPr>
            <a:r>
              <a:rPr lang="en-GB" sz="2000" dirty="0"/>
              <a:t>Inclusive design describes methodologies to create products that understand and enable people of all backgrounds and abilities. It may address accessibility, age, economic situation, geographic location, language, race, and more</a:t>
            </a:r>
            <a:r>
              <a:rPr lang="pl-PL" sz="2000" dirty="0"/>
              <a:t>. </a:t>
            </a:r>
            <a:endParaRPr lang="en-GB" sz="2000" dirty="0"/>
          </a:p>
        </p:txBody>
      </p:sp>
      <p:sp>
        <p:nvSpPr>
          <p:cNvPr id="5" name="pole tekstowe 4">
            <a:extLst>
              <a:ext uri="{FF2B5EF4-FFF2-40B4-BE49-F238E27FC236}">
                <a16:creationId xmlns:a16="http://schemas.microsoft.com/office/drawing/2014/main" id="{5D6613B7-9694-34C5-1697-189FDB4938B8}"/>
              </a:ext>
            </a:extLst>
          </p:cNvPr>
          <p:cNvSpPr txBox="1"/>
          <p:nvPr/>
        </p:nvSpPr>
        <p:spPr>
          <a:xfrm>
            <a:off x="2553200" y="4982958"/>
            <a:ext cx="7249886" cy="307777"/>
          </a:xfrm>
          <a:prstGeom prst="rect">
            <a:avLst/>
          </a:prstGeom>
          <a:noFill/>
        </p:spPr>
        <p:txBody>
          <a:bodyPr wrap="square">
            <a:spAutoFit/>
          </a:bodyPr>
          <a:lstStyle/>
          <a:p>
            <a:r>
              <a:rPr lang="pl-PL" dirty="0"/>
              <a:t>Norman Nielsen | </a:t>
            </a:r>
            <a:r>
              <a:rPr lang="pl-PL" dirty="0">
                <a:hlinkClick r:id="rId2"/>
              </a:rPr>
              <a:t>https://www.nngroup.com/articles/inclusive-design/</a:t>
            </a:r>
            <a:r>
              <a:rPr lang="pl-PL" dirty="0"/>
              <a:t> </a:t>
            </a:r>
            <a:endParaRPr lang="en-GB" dirty="0"/>
          </a:p>
        </p:txBody>
      </p:sp>
    </p:spTree>
    <p:extLst>
      <p:ext uri="{BB962C8B-B14F-4D97-AF65-F5344CB8AC3E}">
        <p14:creationId xmlns:p14="http://schemas.microsoft.com/office/powerpoint/2010/main" val="401928556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EA75D-AF48-F229-0EDF-2CD84196DE12}"/>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37569C7E-5719-642F-9AF6-B9550954C7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15</a:t>
            </a:fld>
            <a:endParaRPr lang="pl-PL" dirty="0"/>
          </a:p>
        </p:txBody>
      </p:sp>
      <p:pic>
        <p:nvPicPr>
          <p:cNvPr id="3" name="Group 23" descr="preencoded.png">
            <a:extLst>
              <a:ext uri="{FF2B5EF4-FFF2-40B4-BE49-F238E27FC236}">
                <a16:creationId xmlns:a16="http://schemas.microsoft.com/office/drawing/2014/main" id="{8E8803A6-C627-52FB-026C-FC3E3338F27F}"/>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D204B188-69E2-99AB-3844-A68FF4F4ABEE}"/>
              </a:ext>
            </a:extLst>
          </p:cNvPr>
          <p:cNvSpPr txBox="1"/>
          <p:nvPr/>
        </p:nvSpPr>
        <p:spPr>
          <a:xfrm>
            <a:off x="547352" y="2282459"/>
            <a:ext cx="9282447" cy="769441"/>
          </a:xfrm>
          <a:prstGeom prst="rect">
            <a:avLst/>
          </a:prstGeom>
          <a:noFill/>
        </p:spPr>
        <p:txBody>
          <a:bodyPr wrap="square">
            <a:spAutoFit/>
          </a:bodyPr>
          <a:lstStyle/>
          <a:p>
            <a:r>
              <a:rPr lang="pl-PL" sz="4400" b="1" i="0" dirty="0">
                <a:solidFill>
                  <a:srgbClr val="222222"/>
                </a:solidFill>
                <a:effectLst/>
                <a:latin typeface="Calibri" panose="020F0502020204030204" pitchFamily="34" charset="0"/>
              </a:rPr>
              <a:t>Universal Design - </a:t>
            </a:r>
            <a:r>
              <a:rPr lang="pl-PL" sz="4400" b="1" i="0" dirty="0" err="1">
                <a:solidFill>
                  <a:srgbClr val="222222"/>
                </a:solidFill>
                <a:effectLst/>
                <a:latin typeface="Calibri" panose="020F0502020204030204" pitchFamily="34" charset="0"/>
              </a:rPr>
              <a:t>Principles</a:t>
            </a:r>
            <a:endParaRPr lang="pl-PL" sz="4400" b="1" i="0" dirty="0">
              <a:solidFill>
                <a:srgbClr val="222222"/>
              </a:solidFill>
              <a:effectLst/>
              <a:latin typeface="Calibri" panose="020F0502020204030204" pitchFamily="34" charset="0"/>
            </a:endParaRPr>
          </a:p>
        </p:txBody>
      </p:sp>
      <p:sp>
        <p:nvSpPr>
          <p:cNvPr id="6" name="pole tekstowe 5">
            <a:extLst>
              <a:ext uri="{FF2B5EF4-FFF2-40B4-BE49-F238E27FC236}">
                <a16:creationId xmlns:a16="http://schemas.microsoft.com/office/drawing/2014/main" id="{548EC0EB-B955-BF69-1307-928DF7D7A560}"/>
              </a:ext>
            </a:extLst>
          </p:cNvPr>
          <p:cNvSpPr txBox="1"/>
          <p:nvPr/>
        </p:nvSpPr>
        <p:spPr>
          <a:xfrm>
            <a:off x="547352" y="4905688"/>
            <a:ext cx="7249886" cy="307777"/>
          </a:xfrm>
          <a:prstGeom prst="rect">
            <a:avLst/>
          </a:prstGeom>
          <a:noFill/>
        </p:spPr>
        <p:txBody>
          <a:bodyPr wrap="square">
            <a:spAutoFit/>
          </a:bodyPr>
          <a:lstStyle/>
          <a:p>
            <a:r>
              <a:rPr lang="en-GB" dirty="0">
                <a:hlinkClick r:id="rId3"/>
              </a:rPr>
              <a:t>https://inclusivedesignprinciples.info/</a:t>
            </a:r>
            <a:r>
              <a:rPr lang="pl-PL" dirty="0"/>
              <a:t> </a:t>
            </a:r>
            <a:endParaRPr lang="en-GB" dirty="0"/>
          </a:p>
        </p:txBody>
      </p:sp>
    </p:spTree>
    <p:extLst>
      <p:ext uri="{BB962C8B-B14F-4D97-AF65-F5344CB8AC3E}">
        <p14:creationId xmlns:p14="http://schemas.microsoft.com/office/powerpoint/2010/main" val="3600742708"/>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077BB-8A0A-6299-C5DB-6C7EFD05A342}"/>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964FC49F-EC4A-D247-E1C8-BEB1B22CDCE5}"/>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16</a:t>
            </a:fld>
            <a:endParaRPr lang="pl-PL" dirty="0"/>
          </a:p>
        </p:txBody>
      </p:sp>
      <p:sp>
        <p:nvSpPr>
          <p:cNvPr id="4" name="pole tekstowe 3">
            <a:extLst>
              <a:ext uri="{FF2B5EF4-FFF2-40B4-BE49-F238E27FC236}">
                <a16:creationId xmlns:a16="http://schemas.microsoft.com/office/drawing/2014/main" id="{2687B1D6-E3FD-698B-82B7-BC10E2950508}"/>
              </a:ext>
            </a:extLst>
          </p:cNvPr>
          <p:cNvSpPr txBox="1"/>
          <p:nvPr/>
        </p:nvSpPr>
        <p:spPr>
          <a:xfrm>
            <a:off x="1078961" y="1526203"/>
            <a:ext cx="5886615" cy="3805594"/>
          </a:xfrm>
          <a:prstGeom prst="rect">
            <a:avLst/>
          </a:prstGeom>
          <a:noFill/>
        </p:spPr>
        <p:txBody>
          <a:bodyPr wrap="square" rtlCol="0">
            <a:spAutoFit/>
          </a:bodyPr>
          <a:lstStyle/>
          <a:p>
            <a:pPr>
              <a:spcAft>
                <a:spcPts val="1800"/>
              </a:spcAft>
            </a:pPr>
            <a:r>
              <a:rPr lang="en-GB" sz="4000" dirty="0"/>
              <a:t>Provide comparable experience</a:t>
            </a:r>
            <a:endParaRPr lang="pl-PL" sz="4000" dirty="0"/>
          </a:p>
          <a:p>
            <a:pPr>
              <a:lnSpc>
                <a:spcPct val="150000"/>
              </a:lnSpc>
            </a:pPr>
            <a:r>
              <a:rPr lang="en-GB" sz="2000" dirty="0"/>
              <a:t>Ensure your interface provides a comparable experience for all so people can accomplish tasks in a way that suits their needs without undermining the quality of the content.</a:t>
            </a:r>
          </a:p>
          <a:p>
            <a:pPr>
              <a:lnSpc>
                <a:spcPct val="150000"/>
              </a:lnSpc>
            </a:pPr>
            <a:endParaRPr lang="en-GB" sz="2000" dirty="0"/>
          </a:p>
        </p:txBody>
      </p:sp>
      <p:pic>
        <p:nvPicPr>
          <p:cNvPr id="5" name="Obraz 4">
            <a:extLst>
              <a:ext uri="{FF2B5EF4-FFF2-40B4-BE49-F238E27FC236}">
                <a16:creationId xmlns:a16="http://schemas.microsoft.com/office/drawing/2014/main" id="{2F02C781-A8A6-D0EA-91B7-F572C89C6C89}"/>
              </a:ext>
            </a:extLst>
          </p:cNvPr>
          <p:cNvPicPr>
            <a:picLocks noChangeAspect="1"/>
          </p:cNvPicPr>
          <p:nvPr/>
        </p:nvPicPr>
        <p:blipFill>
          <a:blip r:embed="rId2"/>
          <a:stretch>
            <a:fillRect/>
          </a:stretch>
        </p:blipFill>
        <p:spPr>
          <a:xfrm>
            <a:off x="7298658" y="2052461"/>
            <a:ext cx="4210638" cy="2524477"/>
          </a:xfrm>
          <a:prstGeom prst="rect">
            <a:avLst/>
          </a:prstGeom>
        </p:spPr>
      </p:pic>
    </p:spTree>
    <p:extLst>
      <p:ext uri="{BB962C8B-B14F-4D97-AF65-F5344CB8AC3E}">
        <p14:creationId xmlns:p14="http://schemas.microsoft.com/office/powerpoint/2010/main" val="238384966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E5D90-9114-F7F0-6E47-8581DD93B5D0}"/>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E63624E3-3814-6C2C-1680-C7882B994C12}"/>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17</a:t>
            </a:fld>
            <a:endParaRPr lang="pl-PL" dirty="0"/>
          </a:p>
        </p:txBody>
      </p:sp>
      <p:sp>
        <p:nvSpPr>
          <p:cNvPr id="4" name="pole tekstowe 3">
            <a:extLst>
              <a:ext uri="{FF2B5EF4-FFF2-40B4-BE49-F238E27FC236}">
                <a16:creationId xmlns:a16="http://schemas.microsoft.com/office/drawing/2014/main" id="{DFB11960-B429-35D2-5504-1639BADFD12D}"/>
              </a:ext>
            </a:extLst>
          </p:cNvPr>
          <p:cNvSpPr txBox="1"/>
          <p:nvPr/>
        </p:nvSpPr>
        <p:spPr>
          <a:xfrm>
            <a:off x="1072238" y="2295644"/>
            <a:ext cx="5886615" cy="2266711"/>
          </a:xfrm>
          <a:prstGeom prst="rect">
            <a:avLst/>
          </a:prstGeom>
          <a:noFill/>
        </p:spPr>
        <p:txBody>
          <a:bodyPr wrap="square" rtlCol="0">
            <a:spAutoFit/>
          </a:bodyPr>
          <a:lstStyle/>
          <a:p>
            <a:pPr>
              <a:spcAft>
                <a:spcPts val="1800"/>
              </a:spcAft>
            </a:pPr>
            <a:r>
              <a:rPr lang="en-GB" sz="4000" dirty="0"/>
              <a:t>Give control</a:t>
            </a:r>
            <a:endParaRPr lang="pl-PL" sz="4000" dirty="0"/>
          </a:p>
          <a:p>
            <a:pPr>
              <a:lnSpc>
                <a:spcPct val="150000"/>
              </a:lnSpc>
            </a:pPr>
            <a:r>
              <a:rPr lang="en-GB" sz="2000" dirty="0"/>
              <a:t>Ensure people are in control. People should be able to access and interact with content in their preferred way.</a:t>
            </a:r>
          </a:p>
        </p:txBody>
      </p:sp>
      <p:pic>
        <p:nvPicPr>
          <p:cNvPr id="6" name="Obraz 5">
            <a:extLst>
              <a:ext uri="{FF2B5EF4-FFF2-40B4-BE49-F238E27FC236}">
                <a16:creationId xmlns:a16="http://schemas.microsoft.com/office/drawing/2014/main" id="{2D08842B-BEE1-341B-1617-AF0067BA3C34}"/>
              </a:ext>
            </a:extLst>
          </p:cNvPr>
          <p:cNvPicPr>
            <a:picLocks noChangeAspect="1"/>
          </p:cNvPicPr>
          <p:nvPr/>
        </p:nvPicPr>
        <p:blipFill>
          <a:blip r:embed="rId2"/>
          <a:stretch>
            <a:fillRect/>
          </a:stretch>
        </p:blipFill>
        <p:spPr>
          <a:xfrm>
            <a:off x="7539905" y="1237944"/>
            <a:ext cx="3801005" cy="2191056"/>
          </a:xfrm>
          <a:prstGeom prst="rect">
            <a:avLst/>
          </a:prstGeom>
        </p:spPr>
      </p:pic>
      <p:pic>
        <p:nvPicPr>
          <p:cNvPr id="8" name="Obraz 7">
            <a:extLst>
              <a:ext uri="{FF2B5EF4-FFF2-40B4-BE49-F238E27FC236}">
                <a16:creationId xmlns:a16="http://schemas.microsoft.com/office/drawing/2014/main" id="{1A28998D-AA67-CE63-E70B-E48B0C0336AD}"/>
              </a:ext>
            </a:extLst>
          </p:cNvPr>
          <p:cNvPicPr>
            <a:picLocks noChangeAspect="1"/>
          </p:cNvPicPr>
          <p:nvPr/>
        </p:nvPicPr>
        <p:blipFill>
          <a:blip r:embed="rId3"/>
          <a:stretch>
            <a:fillRect/>
          </a:stretch>
        </p:blipFill>
        <p:spPr>
          <a:xfrm>
            <a:off x="7329763" y="3398833"/>
            <a:ext cx="4067743" cy="2486372"/>
          </a:xfrm>
          <a:prstGeom prst="rect">
            <a:avLst/>
          </a:prstGeom>
        </p:spPr>
      </p:pic>
    </p:spTree>
    <p:extLst>
      <p:ext uri="{BB962C8B-B14F-4D97-AF65-F5344CB8AC3E}">
        <p14:creationId xmlns:p14="http://schemas.microsoft.com/office/powerpoint/2010/main" val="799470248"/>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F4A13-81A3-DA35-FBBB-65BD4EDD0515}"/>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22F63943-66BD-2625-FAC0-240019EE2DFA}"/>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18</a:t>
            </a:fld>
            <a:endParaRPr lang="pl-PL" dirty="0"/>
          </a:p>
        </p:txBody>
      </p:sp>
      <p:sp>
        <p:nvSpPr>
          <p:cNvPr id="4" name="pole tekstowe 3">
            <a:extLst>
              <a:ext uri="{FF2B5EF4-FFF2-40B4-BE49-F238E27FC236}">
                <a16:creationId xmlns:a16="http://schemas.microsoft.com/office/drawing/2014/main" id="{9BA40106-C833-D615-BDCF-58C2098E9F42}"/>
              </a:ext>
            </a:extLst>
          </p:cNvPr>
          <p:cNvSpPr txBox="1"/>
          <p:nvPr/>
        </p:nvSpPr>
        <p:spPr>
          <a:xfrm>
            <a:off x="1092409" y="2295644"/>
            <a:ext cx="5886615" cy="2266711"/>
          </a:xfrm>
          <a:prstGeom prst="rect">
            <a:avLst/>
          </a:prstGeom>
          <a:noFill/>
        </p:spPr>
        <p:txBody>
          <a:bodyPr wrap="square" rtlCol="0">
            <a:spAutoFit/>
          </a:bodyPr>
          <a:lstStyle/>
          <a:p>
            <a:pPr>
              <a:spcAft>
                <a:spcPts val="1800"/>
              </a:spcAft>
            </a:pPr>
            <a:r>
              <a:rPr lang="en-GB" sz="4000" dirty="0"/>
              <a:t>Offer choice</a:t>
            </a:r>
            <a:endParaRPr lang="pl-PL" sz="4000" dirty="0"/>
          </a:p>
          <a:p>
            <a:pPr>
              <a:lnSpc>
                <a:spcPct val="150000"/>
              </a:lnSpc>
            </a:pPr>
            <a:r>
              <a:rPr lang="en-GB" sz="2000" dirty="0"/>
              <a:t>Consider providing different ways for people to complete tasks, especially those that are complex or non standard.</a:t>
            </a:r>
          </a:p>
        </p:txBody>
      </p:sp>
      <p:pic>
        <p:nvPicPr>
          <p:cNvPr id="6" name="Obraz 5">
            <a:extLst>
              <a:ext uri="{FF2B5EF4-FFF2-40B4-BE49-F238E27FC236}">
                <a16:creationId xmlns:a16="http://schemas.microsoft.com/office/drawing/2014/main" id="{7B999BAB-930D-26E5-61B4-FCF45149883E}"/>
              </a:ext>
            </a:extLst>
          </p:cNvPr>
          <p:cNvPicPr>
            <a:picLocks noChangeAspect="1"/>
          </p:cNvPicPr>
          <p:nvPr/>
        </p:nvPicPr>
        <p:blipFill>
          <a:blip r:embed="rId2"/>
          <a:stretch>
            <a:fillRect/>
          </a:stretch>
        </p:blipFill>
        <p:spPr>
          <a:xfrm>
            <a:off x="7399219" y="2161998"/>
            <a:ext cx="4372585" cy="2534004"/>
          </a:xfrm>
          <a:prstGeom prst="rect">
            <a:avLst/>
          </a:prstGeom>
        </p:spPr>
      </p:pic>
    </p:spTree>
    <p:extLst>
      <p:ext uri="{BB962C8B-B14F-4D97-AF65-F5344CB8AC3E}">
        <p14:creationId xmlns:p14="http://schemas.microsoft.com/office/powerpoint/2010/main" val="329044169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31492-226E-12AA-D0FF-341F6073E49A}"/>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AC46D64-0495-B21D-76D7-B7C1CE542590}"/>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19</a:t>
            </a:fld>
            <a:endParaRPr lang="pl-PL" dirty="0"/>
          </a:p>
        </p:txBody>
      </p:sp>
      <p:sp>
        <p:nvSpPr>
          <p:cNvPr id="4" name="pole tekstowe 3">
            <a:extLst>
              <a:ext uri="{FF2B5EF4-FFF2-40B4-BE49-F238E27FC236}">
                <a16:creationId xmlns:a16="http://schemas.microsoft.com/office/drawing/2014/main" id="{22729250-C51F-8706-F253-C7956F16A7EC}"/>
              </a:ext>
            </a:extLst>
          </p:cNvPr>
          <p:cNvSpPr txBox="1"/>
          <p:nvPr/>
        </p:nvSpPr>
        <p:spPr>
          <a:xfrm>
            <a:off x="1052067" y="2064811"/>
            <a:ext cx="5886615" cy="2728376"/>
          </a:xfrm>
          <a:prstGeom prst="rect">
            <a:avLst/>
          </a:prstGeom>
          <a:noFill/>
        </p:spPr>
        <p:txBody>
          <a:bodyPr wrap="square" rtlCol="0">
            <a:spAutoFit/>
          </a:bodyPr>
          <a:lstStyle/>
          <a:p>
            <a:pPr>
              <a:spcAft>
                <a:spcPts val="1800"/>
              </a:spcAft>
            </a:pPr>
            <a:r>
              <a:rPr lang="pl-PL" sz="4000" dirty="0" err="1"/>
              <a:t>Consider</a:t>
            </a:r>
            <a:r>
              <a:rPr lang="pl-PL" sz="4000" dirty="0"/>
              <a:t> </a:t>
            </a:r>
            <a:r>
              <a:rPr lang="pl-PL" sz="4000" dirty="0" err="1"/>
              <a:t>situation</a:t>
            </a:r>
            <a:endParaRPr lang="pl-PL" sz="4000" dirty="0"/>
          </a:p>
          <a:p>
            <a:pPr>
              <a:lnSpc>
                <a:spcPct val="150000"/>
              </a:lnSpc>
            </a:pPr>
            <a:r>
              <a:rPr lang="en-GB" sz="2000" dirty="0"/>
              <a:t>People use your interface in different situations. Make sure your interface delivers a valuable experience to people regardless of their circumstances.</a:t>
            </a:r>
          </a:p>
        </p:txBody>
      </p:sp>
      <p:pic>
        <p:nvPicPr>
          <p:cNvPr id="5" name="Obraz 4">
            <a:extLst>
              <a:ext uri="{FF2B5EF4-FFF2-40B4-BE49-F238E27FC236}">
                <a16:creationId xmlns:a16="http://schemas.microsoft.com/office/drawing/2014/main" id="{8D42E2F3-7C13-8D43-2247-6C707A79ABE8}"/>
              </a:ext>
            </a:extLst>
          </p:cNvPr>
          <p:cNvPicPr>
            <a:picLocks noChangeAspect="1"/>
          </p:cNvPicPr>
          <p:nvPr/>
        </p:nvPicPr>
        <p:blipFill>
          <a:blip r:embed="rId2"/>
          <a:stretch>
            <a:fillRect/>
          </a:stretch>
        </p:blipFill>
        <p:spPr>
          <a:xfrm>
            <a:off x="7372561" y="1805172"/>
            <a:ext cx="4364036" cy="3247655"/>
          </a:xfrm>
          <a:prstGeom prst="rect">
            <a:avLst/>
          </a:prstGeom>
        </p:spPr>
      </p:pic>
    </p:spTree>
    <p:extLst>
      <p:ext uri="{BB962C8B-B14F-4D97-AF65-F5344CB8AC3E}">
        <p14:creationId xmlns:p14="http://schemas.microsoft.com/office/powerpoint/2010/main" val="308605001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A4540-4163-7798-3670-469113C6E78C}"/>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E7730B72-ED3A-2D12-2D0C-3B12F7CFE2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2</a:t>
            </a:fld>
            <a:endParaRPr lang="pl-PL" dirty="0"/>
          </a:p>
        </p:txBody>
      </p:sp>
      <p:pic>
        <p:nvPicPr>
          <p:cNvPr id="3" name="Group 23" descr="preencoded.png">
            <a:extLst>
              <a:ext uri="{FF2B5EF4-FFF2-40B4-BE49-F238E27FC236}">
                <a16:creationId xmlns:a16="http://schemas.microsoft.com/office/drawing/2014/main" id="{0622DD54-9433-D6C4-9E4E-FA1FA5DD02B8}"/>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32F620E7-4B79-4A5A-36DC-6A4FF30CD86C}"/>
              </a:ext>
            </a:extLst>
          </p:cNvPr>
          <p:cNvSpPr txBox="1"/>
          <p:nvPr/>
        </p:nvSpPr>
        <p:spPr>
          <a:xfrm>
            <a:off x="1280216" y="2289182"/>
            <a:ext cx="9282447" cy="1569660"/>
          </a:xfrm>
          <a:prstGeom prst="rect">
            <a:avLst/>
          </a:prstGeom>
          <a:noFill/>
        </p:spPr>
        <p:txBody>
          <a:bodyPr wrap="square">
            <a:spAutoFit/>
          </a:bodyPr>
          <a:lstStyle/>
          <a:p>
            <a:r>
              <a:rPr lang="pl-PL" sz="2400" dirty="0">
                <a:solidFill>
                  <a:srgbClr val="222222"/>
                </a:solidFill>
                <a:latin typeface="Calibri" panose="020F0502020204030204" pitchFamily="34" charset="0"/>
              </a:rPr>
              <a:t>Part 1</a:t>
            </a:r>
          </a:p>
          <a:p>
            <a:r>
              <a:rPr lang="pl-PL" sz="7200" b="0" i="0" dirty="0">
                <a:solidFill>
                  <a:srgbClr val="222222"/>
                </a:solidFill>
                <a:effectLst/>
                <a:latin typeface="Calibri" panose="020F0502020204030204" pitchFamily="34" charset="0"/>
              </a:rPr>
              <a:t>Basics</a:t>
            </a:r>
          </a:p>
        </p:txBody>
      </p:sp>
    </p:spTree>
    <p:extLst>
      <p:ext uri="{BB962C8B-B14F-4D97-AF65-F5344CB8AC3E}">
        <p14:creationId xmlns:p14="http://schemas.microsoft.com/office/powerpoint/2010/main" val="1256038894"/>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2181F-B1E2-D1CA-D4E7-06C361E64785}"/>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008AAFE6-A641-44A3-033F-95388D2AB961}"/>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20</a:t>
            </a:fld>
            <a:endParaRPr lang="pl-PL" dirty="0"/>
          </a:p>
        </p:txBody>
      </p:sp>
      <p:sp>
        <p:nvSpPr>
          <p:cNvPr id="4" name="pole tekstowe 3">
            <a:extLst>
              <a:ext uri="{FF2B5EF4-FFF2-40B4-BE49-F238E27FC236}">
                <a16:creationId xmlns:a16="http://schemas.microsoft.com/office/drawing/2014/main" id="{7BC301C0-FBD2-C372-8C39-A32F063813EC}"/>
              </a:ext>
            </a:extLst>
          </p:cNvPr>
          <p:cNvSpPr txBox="1"/>
          <p:nvPr/>
        </p:nvSpPr>
        <p:spPr>
          <a:xfrm>
            <a:off x="1052067" y="2247095"/>
            <a:ext cx="5886615" cy="2266711"/>
          </a:xfrm>
          <a:prstGeom prst="rect">
            <a:avLst/>
          </a:prstGeom>
          <a:noFill/>
        </p:spPr>
        <p:txBody>
          <a:bodyPr wrap="square" rtlCol="0">
            <a:spAutoFit/>
          </a:bodyPr>
          <a:lstStyle/>
          <a:p>
            <a:pPr>
              <a:spcAft>
                <a:spcPts val="1800"/>
              </a:spcAft>
            </a:pPr>
            <a:r>
              <a:rPr lang="en-GB" sz="4000" dirty="0"/>
              <a:t>Prioritise content</a:t>
            </a:r>
            <a:endParaRPr lang="pl-PL" sz="4000" dirty="0"/>
          </a:p>
          <a:p>
            <a:pPr>
              <a:lnSpc>
                <a:spcPct val="150000"/>
              </a:lnSpc>
            </a:pPr>
            <a:r>
              <a:rPr lang="en-GB" sz="2000" dirty="0"/>
              <a:t>Help users focus on core tasks, features, and information by prioritising them within the content and layout.</a:t>
            </a:r>
          </a:p>
        </p:txBody>
      </p:sp>
      <p:pic>
        <p:nvPicPr>
          <p:cNvPr id="8" name="Obraz 7">
            <a:extLst>
              <a:ext uri="{FF2B5EF4-FFF2-40B4-BE49-F238E27FC236}">
                <a16:creationId xmlns:a16="http://schemas.microsoft.com/office/drawing/2014/main" id="{763D85C6-ABEE-5E90-8306-C7CA5CD1E5F5}"/>
              </a:ext>
            </a:extLst>
          </p:cNvPr>
          <p:cNvPicPr>
            <a:picLocks noChangeAspect="1"/>
          </p:cNvPicPr>
          <p:nvPr/>
        </p:nvPicPr>
        <p:blipFill>
          <a:blip r:embed="rId2"/>
          <a:stretch>
            <a:fillRect/>
          </a:stretch>
        </p:blipFill>
        <p:spPr>
          <a:xfrm>
            <a:off x="7308725" y="2185147"/>
            <a:ext cx="5085226" cy="2390609"/>
          </a:xfrm>
          <a:prstGeom prst="rect">
            <a:avLst/>
          </a:prstGeom>
        </p:spPr>
      </p:pic>
    </p:spTree>
    <p:extLst>
      <p:ext uri="{BB962C8B-B14F-4D97-AF65-F5344CB8AC3E}">
        <p14:creationId xmlns:p14="http://schemas.microsoft.com/office/powerpoint/2010/main" val="53865869"/>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56902-B4F2-9C55-EE36-BCA28013B5FE}"/>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2DEE06EE-2251-1D8C-0987-0D9EF4AAAFA6}"/>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21</a:t>
            </a:fld>
            <a:endParaRPr lang="pl-PL" dirty="0"/>
          </a:p>
        </p:txBody>
      </p:sp>
      <p:sp>
        <p:nvSpPr>
          <p:cNvPr id="4" name="pole tekstowe 3">
            <a:extLst>
              <a:ext uri="{FF2B5EF4-FFF2-40B4-BE49-F238E27FC236}">
                <a16:creationId xmlns:a16="http://schemas.microsoft.com/office/drawing/2014/main" id="{8A968B11-09D2-F8D1-26A2-FF593F66D95D}"/>
              </a:ext>
            </a:extLst>
          </p:cNvPr>
          <p:cNvSpPr txBox="1"/>
          <p:nvPr/>
        </p:nvSpPr>
        <p:spPr>
          <a:xfrm>
            <a:off x="1052067" y="2526477"/>
            <a:ext cx="5886615" cy="1805046"/>
          </a:xfrm>
          <a:prstGeom prst="rect">
            <a:avLst/>
          </a:prstGeom>
          <a:noFill/>
        </p:spPr>
        <p:txBody>
          <a:bodyPr wrap="square" rtlCol="0">
            <a:spAutoFit/>
          </a:bodyPr>
          <a:lstStyle/>
          <a:p>
            <a:pPr>
              <a:spcAft>
                <a:spcPts val="1800"/>
              </a:spcAft>
            </a:pPr>
            <a:r>
              <a:rPr lang="en-GB" sz="4000" dirty="0"/>
              <a:t>Add value</a:t>
            </a:r>
            <a:endParaRPr lang="pl-PL" sz="4000" dirty="0"/>
          </a:p>
          <a:p>
            <a:pPr>
              <a:lnSpc>
                <a:spcPct val="150000"/>
              </a:lnSpc>
            </a:pPr>
            <a:r>
              <a:rPr lang="en-GB" sz="2000" dirty="0"/>
              <a:t>Consider the value of features and how they improve the experience for different users.</a:t>
            </a:r>
          </a:p>
        </p:txBody>
      </p:sp>
      <p:pic>
        <p:nvPicPr>
          <p:cNvPr id="5" name="Obraz 4">
            <a:extLst>
              <a:ext uri="{FF2B5EF4-FFF2-40B4-BE49-F238E27FC236}">
                <a16:creationId xmlns:a16="http://schemas.microsoft.com/office/drawing/2014/main" id="{BD049554-DBC2-239B-E918-239C569C5A92}"/>
              </a:ext>
            </a:extLst>
          </p:cNvPr>
          <p:cNvPicPr>
            <a:picLocks noChangeAspect="1"/>
          </p:cNvPicPr>
          <p:nvPr/>
        </p:nvPicPr>
        <p:blipFill>
          <a:blip r:embed="rId2"/>
          <a:stretch>
            <a:fillRect/>
          </a:stretch>
        </p:blipFill>
        <p:spPr>
          <a:xfrm>
            <a:off x="8101852" y="1309189"/>
            <a:ext cx="3442015" cy="2352265"/>
          </a:xfrm>
          <a:prstGeom prst="rect">
            <a:avLst/>
          </a:prstGeom>
        </p:spPr>
      </p:pic>
      <p:pic>
        <p:nvPicPr>
          <p:cNvPr id="7" name="Obraz 6">
            <a:extLst>
              <a:ext uri="{FF2B5EF4-FFF2-40B4-BE49-F238E27FC236}">
                <a16:creationId xmlns:a16="http://schemas.microsoft.com/office/drawing/2014/main" id="{9407C8CF-FEFE-F06F-B7AC-1C56AE9C1060}"/>
              </a:ext>
            </a:extLst>
          </p:cNvPr>
          <p:cNvPicPr>
            <a:picLocks noChangeAspect="1"/>
          </p:cNvPicPr>
          <p:nvPr/>
        </p:nvPicPr>
        <p:blipFill>
          <a:blip r:embed="rId3"/>
          <a:stretch>
            <a:fillRect/>
          </a:stretch>
        </p:blipFill>
        <p:spPr>
          <a:xfrm>
            <a:off x="8869861" y="3765176"/>
            <a:ext cx="2088334" cy="2427465"/>
          </a:xfrm>
          <a:prstGeom prst="rect">
            <a:avLst/>
          </a:prstGeom>
        </p:spPr>
      </p:pic>
    </p:spTree>
    <p:extLst>
      <p:ext uri="{BB962C8B-B14F-4D97-AF65-F5344CB8AC3E}">
        <p14:creationId xmlns:p14="http://schemas.microsoft.com/office/powerpoint/2010/main" val="827020967"/>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B1EFF-F47B-3605-5172-D419D2F0F525}"/>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17386BBF-F1DC-379F-C309-7575351762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22</a:t>
            </a:fld>
            <a:endParaRPr lang="pl-PL" dirty="0"/>
          </a:p>
        </p:txBody>
      </p:sp>
      <p:pic>
        <p:nvPicPr>
          <p:cNvPr id="3" name="Group 23" descr="preencoded.png">
            <a:extLst>
              <a:ext uri="{FF2B5EF4-FFF2-40B4-BE49-F238E27FC236}">
                <a16:creationId xmlns:a16="http://schemas.microsoft.com/office/drawing/2014/main" id="{AC740849-ACB3-0D8E-85AA-EA79609CB893}"/>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C6FFBC04-C44E-E154-71C1-08162D7D4CAA}"/>
              </a:ext>
            </a:extLst>
          </p:cNvPr>
          <p:cNvSpPr txBox="1"/>
          <p:nvPr/>
        </p:nvSpPr>
        <p:spPr>
          <a:xfrm>
            <a:off x="547352" y="2282459"/>
            <a:ext cx="9282447" cy="769441"/>
          </a:xfrm>
          <a:prstGeom prst="rect">
            <a:avLst/>
          </a:prstGeom>
          <a:noFill/>
        </p:spPr>
        <p:txBody>
          <a:bodyPr wrap="square">
            <a:spAutoFit/>
          </a:bodyPr>
          <a:lstStyle/>
          <a:p>
            <a:r>
              <a:rPr lang="pl-PL" sz="4400" b="1" i="0" dirty="0">
                <a:solidFill>
                  <a:srgbClr val="222222"/>
                </a:solidFill>
                <a:effectLst/>
                <a:latin typeface="Calibri" panose="020F0502020204030204" pitchFamily="34" charset="0"/>
              </a:rPr>
              <a:t>Universal vs Inclusive Design</a:t>
            </a:r>
          </a:p>
        </p:txBody>
      </p:sp>
    </p:spTree>
    <p:extLst>
      <p:ext uri="{BB962C8B-B14F-4D97-AF65-F5344CB8AC3E}">
        <p14:creationId xmlns:p14="http://schemas.microsoft.com/office/powerpoint/2010/main" val="357416668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73366-4488-457F-03AC-D039757507FC}"/>
            </a:ext>
          </a:extLst>
        </p:cNvPr>
        <p:cNvGrpSpPr/>
        <p:nvPr/>
      </p:nvGrpSpPr>
      <p:grpSpPr>
        <a:xfrm>
          <a:off x="0" y="0"/>
          <a:ext cx="0" cy="0"/>
          <a:chOff x="0" y="0"/>
          <a:chExt cx="0" cy="0"/>
        </a:xfrm>
      </p:grpSpPr>
      <p:pic>
        <p:nvPicPr>
          <p:cNvPr id="4" name="Google Shape;145;p24">
            <a:extLst>
              <a:ext uri="{FF2B5EF4-FFF2-40B4-BE49-F238E27FC236}">
                <a16:creationId xmlns:a16="http://schemas.microsoft.com/office/drawing/2014/main" id="{3A6EB08C-AE91-6AFE-63C2-CF923CB57F6B}"/>
              </a:ext>
            </a:extLst>
          </p:cNvPr>
          <p:cNvPicPr preferRelativeResize="0"/>
          <p:nvPr/>
        </p:nvPicPr>
        <p:blipFill>
          <a:blip r:embed="rId2">
            <a:alphaModFix/>
          </a:blip>
          <a:stretch>
            <a:fillRect/>
          </a:stretch>
        </p:blipFill>
        <p:spPr>
          <a:xfrm>
            <a:off x="3209032" y="1107297"/>
            <a:ext cx="5773936" cy="4643406"/>
          </a:xfrm>
          <a:prstGeom prst="rect">
            <a:avLst/>
          </a:prstGeom>
          <a:noFill/>
          <a:ln>
            <a:noFill/>
          </a:ln>
        </p:spPr>
      </p:pic>
      <p:sp>
        <p:nvSpPr>
          <p:cNvPr id="2" name="pole tekstowe 1">
            <a:extLst>
              <a:ext uri="{FF2B5EF4-FFF2-40B4-BE49-F238E27FC236}">
                <a16:creationId xmlns:a16="http://schemas.microsoft.com/office/drawing/2014/main" id="{BB788382-46A9-7C44-6A50-065703A71D40}"/>
              </a:ext>
            </a:extLst>
          </p:cNvPr>
          <p:cNvSpPr txBox="1"/>
          <p:nvPr/>
        </p:nvSpPr>
        <p:spPr>
          <a:xfrm>
            <a:off x="648655" y="601244"/>
            <a:ext cx="6096000" cy="584775"/>
          </a:xfrm>
          <a:prstGeom prst="rect">
            <a:avLst/>
          </a:prstGeom>
          <a:noFill/>
        </p:spPr>
        <p:txBody>
          <a:bodyPr wrap="square">
            <a:spAutoFit/>
          </a:bodyPr>
          <a:lstStyle/>
          <a:p>
            <a:r>
              <a:rPr lang="pl-PL" sz="3200" dirty="0"/>
              <a:t>Universal Design</a:t>
            </a:r>
            <a:endParaRPr lang="en-GB" sz="3200" dirty="0"/>
          </a:p>
        </p:txBody>
      </p:sp>
    </p:spTree>
    <p:extLst>
      <p:ext uri="{BB962C8B-B14F-4D97-AF65-F5344CB8AC3E}">
        <p14:creationId xmlns:p14="http://schemas.microsoft.com/office/powerpoint/2010/main" val="284706140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D28DD-C489-FDD2-AA24-2F1CD29D4FB6}"/>
            </a:ext>
          </a:extLst>
        </p:cNvPr>
        <p:cNvGrpSpPr/>
        <p:nvPr/>
      </p:nvGrpSpPr>
      <p:grpSpPr>
        <a:xfrm>
          <a:off x="0" y="0"/>
          <a:ext cx="0" cy="0"/>
          <a:chOff x="0" y="0"/>
          <a:chExt cx="0" cy="0"/>
        </a:xfrm>
      </p:grpSpPr>
      <p:pic>
        <p:nvPicPr>
          <p:cNvPr id="2" name="Google Shape;151;p25">
            <a:extLst>
              <a:ext uri="{FF2B5EF4-FFF2-40B4-BE49-F238E27FC236}">
                <a16:creationId xmlns:a16="http://schemas.microsoft.com/office/drawing/2014/main" id="{A6BA8EB5-0C15-4FC8-2F40-5D3B5F0487A6}"/>
              </a:ext>
            </a:extLst>
          </p:cNvPr>
          <p:cNvPicPr preferRelativeResize="0"/>
          <p:nvPr/>
        </p:nvPicPr>
        <p:blipFill>
          <a:blip r:embed="rId2">
            <a:alphaModFix/>
          </a:blip>
          <a:stretch>
            <a:fillRect/>
          </a:stretch>
        </p:blipFill>
        <p:spPr>
          <a:xfrm>
            <a:off x="3057912" y="2928000"/>
            <a:ext cx="6076175" cy="1878049"/>
          </a:xfrm>
          <a:prstGeom prst="rect">
            <a:avLst/>
          </a:prstGeom>
          <a:noFill/>
          <a:ln>
            <a:noFill/>
          </a:ln>
        </p:spPr>
      </p:pic>
      <p:sp>
        <p:nvSpPr>
          <p:cNvPr id="3" name="pole tekstowe 2">
            <a:extLst>
              <a:ext uri="{FF2B5EF4-FFF2-40B4-BE49-F238E27FC236}">
                <a16:creationId xmlns:a16="http://schemas.microsoft.com/office/drawing/2014/main" id="{D7CEB053-BCA3-B847-32AA-AD07C7A7001C}"/>
              </a:ext>
            </a:extLst>
          </p:cNvPr>
          <p:cNvSpPr txBox="1"/>
          <p:nvPr/>
        </p:nvSpPr>
        <p:spPr>
          <a:xfrm>
            <a:off x="648655" y="601244"/>
            <a:ext cx="6096000" cy="584775"/>
          </a:xfrm>
          <a:prstGeom prst="rect">
            <a:avLst/>
          </a:prstGeom>
          <a:noFill/>
        </p:spPr>
        <p:txBody>
          <a:bodyPr wrap="square">
            <a:spAutoFit/>
          </a:bodyPr>
          <a:lstStyle/>
          <a:p>
            <a:r>
              <a:rPr lang="pl-PL" sz="3200" dirty="0"/>
              <a:t>Inclusive Design</a:t>
            </a:r>
            <a:endParaRPr lang="en-GB" sz="3200" dirty="0"/>
          </a:p>
        </p:txBody>
      </p:sp>
    </p:spTree>
    <p:extLst>
      <p:ext uri="{BB962C8B-B14F-4D97-AF65-F5344CB8AC3E}">
        <p14:creationId xmlns:p14="http://schemas.microsoft.com/office/powerpoint/2010/main" val="456339255"/>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95C5F-1C42-D9C2-48BC-D19823AFBE2D}"/>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3B98855-FD79-3868-207C-25FA9C38BC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25</a:t>
            </a:fld>
            <a:endParaRPr lang="pl-PL" dirty="0"/>
          </a:p>
        </p:txBody>
      </p:sp>
      <p:pic>
        <p:nvPicPr>
          <p:cNvPr id="3" name="Group 23" descr="preencoded.png">
            <a:extLst>
              <a:ext uri="{FF2B5EF4-FFF2-40B4-BE49-F238E27FC236}">
                <a16:creationId xmlns:a16="http://schemas.microsoft.com/office/drawing/2014/main" id="{B4D447AC-3F48-DD66-A1D1-67EACDEE07C9}"/>
              </a:ext>
            </a:extLst>
          </p:cNvPr>
          <p:cNvPicPr>
            <a:picLocks noChangeAspect="1"/>
          </p:cNvPicPr>
          <p:nvPr/>
        </p:nvPicPr>
        <p:blipFill>
          <a:blip r:embed="rId2"/>
          <a:srcRect/>
          <a:stretch/>
        </p:blipFill>
        <p:spPr>
          <a:xfrm>
            <a:off x="11669" y="5766843"/>
            <a:ext cx="12180331" cy="1091155"/>
          </a:xfrm>
          <a:prstGeom prst="rect">
            <a:avLst/>
          </a:prstGeom>
        </p:spPr>
      </p:pic>
      <p:sp>
        <p:nvSpPr>
          <p:cNvPr id="5" name="pole tekstowe 4">
            <a:extLst>
              <a:ext uri="{FF2B5EF4-FFF2-40B4-BE49-F238E27FC236}">
                <a16:creationId xmlns:a16="http://schemas.microsoft.com/office/drawing/2014/main" id="{F0EF448B-923F-0F28-2EA2-B2E57BD8FA19}"/>
              </a:ext>
            </a:extLst>
          </p:cNvPr>
          <p:cNvSpPr txBox="1"/>
          <p:nvPr/>
        </p:nvSpPr>
        <p:spPr>
          <a:xfrm>
            <a:off x="1071789" y="2571571"/>
            <a:ext cx="7097300" cy="1446550"/>
          </a:xfrm>
          <a:prstGeom prst="rect">
            <a:avLst/>
          </a:prstGeom>
          <a:noFill/>
        </p:spPr>
        <p:txBody>
          <a:bodyPr wrap="square">
            <a:spAutoFit/>
          </a:bodyPr>
          <a:lstStyle/>
          <a:p>
            <a:r>
              <a:rPr lang="en-GB" sz="4400" b="1" i="0" dirty="0">
                <a:solidFill>
                  <a:srgbClr val="222222"/>
                </a:solidFill>
                <a:effectLst/>
                <a:latin typeface="Calibri" panose="020F0502020204030204" pitchFamily="34" charset="0"/>
              </a:rPr>
              <a:t>But the most important thing is the goal...</a:t>
            </a:r>
          </a:p>
        </p:txBody>
      </p:sp>
    </p:spTree>
    <p:extLst>
      <p:ext uri="{BB962C8B-B14F-4D97-AF65-F5344CB8AC3E}">
        <p14:creationId xmlns:p14="http://schemas.microsoft.com/office/powerpoint/2010/main" val="1868570752"/>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3BD13-05E3-A8AF-9730-5C87B29F0889}"/>
            </a:ext>
          </a:extLst>
        </p:cNvPr>
        <p:cNvGrpSpPr/>
        <p:nvPr/>
      </p:nvGrpSpPr>
      <p:grpSpPr>
        <a:xfrm>
          <a:off x="0" y="0"/>
          <a:ext cx="0" cy="0"/>
          <a:chOff x="0" y="0"/>
          <a:chExt cx="0" cy="0"/>
        </a:xfrm>
      </p:grpSpPr>
      <p:grpSp>
        <p:nvGrpSpPr>
          <p:cNvPr id="16" name="Grupa 15">
            <a:extLst>
              <a:ext uri="{FF2B5EF4-FFF2-40B4-BE49-F238E27FC236}">
                <a16:creationId xmlns:a16="http://schemas.microsoft.com/office/drawing/2014/main" id="{E733B759-2EED-81D6-6438-C9E77B49CBEA}"/>
              </a:ext>
            </a:extLst>
          </p:cNvPr>
          <p:cNvGrpSpPr/>
          <p:nvPr/>
        </p:nvGrpSpPr>
        <p:grpSpPr>
          <a:xfrm>
            <a:off x="418265" y="1517749"/>
            <a:ext cx="10254785" cy="3738928"/>
            <a:chOff x="2041250" y="2071363"/>
            <a:chExt cx="7447204" cy="2715275"/>
          </a:xfrm>
        </p:grpSpPr>
        <p:sp>
          <p:nvSpPr>
            <p:cNvPr id="6" name="Google Shape;132;p23">
              <a:extLst>
                <a:ext uri="{FF2B5EF4-FFF2-40B4-BE49-F238E27FC236}">
                  <a16:creationId xmlns:a16="http://schemas.microsoft.com/office/drawing/2014/main" id="{084C07F5-4C41-7F76-01E2-A37A963B3BFE}"/>
                </a:ext>
              </a:extLst>
            </p:cNvPr>
            <p:cNvSpPr/>
            <p:nvPr/>
          </p:nvSpPr>
          <p:spPr>
            <a:xfrm>
              <a:off x="6773179" y="2071363"/>
              <a:ext cx="2715275" cy="2715275"/>
            </a:xfrm>
            <a:prstGeom prst="ellipse">
              <a:avLst/>
            </a:prstGeom>
            <a:solidFill>
              <a:srgbClr val="1155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dirty="0"/>
                <a:t>    </a:t>
              </a:r>
              <a:endParaRPr dirty="0"/>
            </a:p>
          </p:txBody>
        </p:sp>
        <p:sp>
          <p:nvSpPr>
            <p:cNvPr id="9" name="Google Shape;133;p23">
              <a:extLst>
                <a:ext uri="{FF2B5EF4-FFF2-40B4-BE49-F238E27FC236}">
                  <a16:creationId xmlns:a16="http://schemas.microsoft.com/office/drawing/2014/main" id="{E2329829-80BB-0843-0BF9-E3EA18492973}"/>
                </a:ext>
              </a:extLst>
            </p:cNvPr>
            <p:cNvSpPr txBox="1"/>
            <p:nvPr/>
          </p:nvSpPr>
          <p:spPr>
            <a:xfrm>
              <a:off x="6931967" y="3183147"/>
              <a:ext cx="2397700" cy="49170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l-PL" sz="3200" b="1" dirty="0">
                  <a:solidFill>
                    <a:schemeClr val="lt1"/>
                  </a:solidFill>
                  <a:latin typeface="+mj-lt"/>
                  <a:ea typeface="Montserrat"/>
                  <a:cs typeface="Montserrat"/>
                  <a:sym typeface="Montserrat"/>
                </a:rPr>
                <a:t>Accessibility</a:t>
              </a:r>
              <a:endParaRPr sz="3200" b="1" dirty="0">
                <a:solidFill>
                  <a:schemeClr val="lt1"/>
                </a:solidFill>
                <a:latin typeface="+mj-lt"/>
                <a:ea typeface="Montserrat"/>
                <a:cs typeface="Montserrat"/>
                <a:sym typeface="Montserrat"/>
              </a:endParaRPr>
            </a:p>
          </p:txBody>
        </p:sp>
        <p:sp>
          <p:nvSpPr>
            <p:cNvPr id="10" name="Google Shape;134;p23">
              <a:extLst>
                <a:ext uri="{FF2B5EF4-FFF2-40B4-BE49-F238E27FC236}">
                  <a16:creationId xmlns:a16="http://schemas.microsoft.com/office/drawing/2014/main" id="{0BEDBA67-D6B1-8169-1FA2-BBC73726402D}"/>
                </a:ext>
              </a:extLst>
            </p:cNvPr>
            <p:cNvSpPr/>
            <p:nvPr/>
          </p:nvSpPr>
          <p:spPr>
            <a:xfrm>
              <a:off x="2417450" y="2628600"/>
              <a:ext cx="4529100" cy="1600800"/>
            </a:xfrm>
            <a:prstGeom prst="stripedRightArrow">
              <a:avLst>
                <a:gd name="adj1" fmla="val 50000"/>
                <a:gd name="adj2" fmla="val 50000"/>
              </a:avLst>
            </a:prstGeom>
            <a:solidFill>
              <a:srgbClr val="C9DAF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35;p23">
              <a:extLst>
                <a:ext uri="{FF2B5EF4-FFF2-40B4-BE49-F238E27FC236}">
                  <a16:creationId xmlns:a16="http://schemas.microsoft.com/office/drawing/2014/main" id="{2C8C0B32-3D9F-EA2D-8CBA-4C595F97A189}"/>
                </a:ext>
              </a:extLst>
            </p:cNvPr>
            <p:cNvSpPr txBox="1"/>
            <p:nvPr/>
          </p:nvSpPr>
          <p:spPr>
            <a:xfrm>
              <a:off x="2041250" y="2228400"/>
              <a:ext cx="2045100" cy="35759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b="1" dirty="0">
                  <a:solidFill>
                    <a:schemeClr val="dk1"/>
                  </a:solidFill>
                  <a:latin typeface="+mj-lt"/>
                  <a:ea typeface="Montserrat"/>
                  <a:cs typeface="Montserrat"/>
                  <a:sym typeface="Montserrat"/>
                </a:rPr>
                <a:t>Inclusive design</a:t>
              </a:r>
              <a:endParaRPr sz="2000" b="1" dirty="0">
                <a:solidFill>
                  <a:schemeClr val="dk1"/>
                </a:solidFill>
                <a:latin typeface="+mj-lt"/>
                <a:ea typeface="Montserrat"/>
                <a:cs typeface="Montserrat"/>
                <a:sym typeface="Montserrat"/>
              </a:endParaRPr>
            </a:p>
          </p:txBody>
        </p:sp>
        <p:sp>
          <p:nvSpPr>
            <p:cNvPr id="12" name="Google Shape;136;p23">
              <a:extLst>
                <a:ext uri="{FF2B5EF4-FFF2-40B4-BE49-F238E27FC236}">
                  <a16:creationId xmlns:a16="http://schemas.microsoft.com/office/drawing/2014/main" id="{B53BB3AB-E7EE-A6BD-8735-30796887AFA5}"/>
                </a:ext>
              </a:extLst>
            </p:cNvPr>
            <p:cNvSpPr txBox="1"/>
            <p:nvPr/>
          </p:nvSpPr>
          <p:spPr>
            <a:xfrm>
              <a:off x="2216425" y="3988850"/>
              <a:ext cx="2045100" cy="35759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b="1">
                  <a:solidFill>
                    <a:schemeClr val="dk1"/>
                  </a:solidFill>
                  <a:latin typeface="+mj-lt"/>
                  <a:ea typeface="Montserrat"/>
                  <a:cs typeface="Montserrat"/>
                  <a:sym typeface="Montserrat"/>
                </a:rPr>
                <a:t>WCAG</a:t>
              </a:r>
              <a:endParaRPr sz="2000" b="1">
                <a:solidFill>
                  <a:schemeClr val="dk1"/>
                </a:solidFill>
                <a:latin typeface="+mj-lt"/>
                <a:ea typeface="Montserrat"/>
                <a:cs typeface="Montserrat"/>
                <a:sym typeface="Montserrat"/>
              </a:endParaRPr>
            </a:p>
          </p:txBody>
        </p:sp>
        <p:sp>
          <p:nvSpPr>
            <p:cNvPr id="13" name="Google Shape;137;p23">
              <a:extLst>
                <a:ext uri="{FF2B5EF4-FFF2-40B4-BE49-F238E27FC236}">
                  <a16:creationId xmlns:a16="http://schemas.microsoft.com/office/drawing/2014/main" id="{6F730F17-9D36-1003-CA8B-6A063B400B29}"/>
                </a:ext>
              </a:extLst>
            </p:cNvPr>
            <p:cNvSpPr txBox="1"/>
            <p:nvPr/>
          </p:nvSpPr>
          <p:spPr>
            <a:xfrm>
              <a:off x="3049900" y="4305600"/>
              <a:ext cx="2045100" cy="35759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b="1">
                  <a:solidFill>
                    <a:schemeClr val="dk1"/>
                  </a:solidFill>
                  <a:latin typeface="+mj-lt"/>
                  <a:ea typeface="Montserrat"/>
                  <a:cs typeface="Montserrat"/>
                  <a:sym typeface="Montserrat"/>
                </a:rPr>
                <a:t>ADA</a:t>
              </a:r>
              <a:endParaRPr sz="2000" b="1">
                <a:solidFill>
                  <a:schemeClr val="dk1"/>
                </a:solidFill>
                <a:latin typeface="+mj-lt"/>
                <a:ea typeface="Montserrat"/>
                <a:cs typeface="Montserrat"/>
                <a:sym typeface="Montserrat"/>
              </a:endParaRPr>
            </a:p>
          </p:txBody>
        </p:sp>
        <p:sp>
          <p:nvSpPr>
            <p:cNvPr id="14" name="Google Shape;138;p23">
              <a:extLst>
                <a:ext uri="{FF2B5EF4-FFF2-40B4-BE49-F238E27FC236}">
                  <a16:creationId xmlns:a16="http://schemas.microsoft.com/office/drawing/2014/main" id="{921AA44F-75D8-0CD4-E53F-F6B4DAEC0874}"/>
                </a:ext>
              </a:extLst>
            </p:cNvPr>
            <p:cNvSpPr txBox="1"/>
            <p:nvPr/>
          </p:nvSpPr>
          <p:spPr>
            <a:xfrm>
              <a:off x="3939850" y="3988850"/>
              <a:ext cx="2045100" cy="35759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b="1">
                  <a:solidFill>
                    <a:schemeClr val="dk1"/>
                  </a:solidFill>
                  <a:latin typeface="+mj-lt"/>
                  <a:ea typeface="Montserrat"/>
                  <a:cs typeface="Montserrat"/>
                  <a:sym typeface="Montserrat"/>
                </a:rPr>
                <a:t>EAA (2025)</a:t>
              </a:r>
              <a:endParaRPr sz="2000" b="1">
                <a:solidFill>
                  <a:schemeClr val="dk1"/>
                </a:solidFill>
                <a:latin typeface="+mj-lt"/>
                <a:ea typeface="Montserrat"/>
                <a:cs typeface="Montserrat"/>
                <a:sym typeface="Montserrat"/>
              </a:endParaRPr>
            </a:p>
          </p:txBody>
        </p:sp>
        <p:sp>
          <p:nvSpPr>
            <p:cNvPr id="15" name="Google Shape;139;p23">
              <a:extLst>
                <a:ext uri="{FF2B5EF4-FFF2-40B4-BE49-F238E27FC236}">
                  <a16:creationId xmlns:a16="http://schemas.microsoft.com/office/drawing/2014/main" id="{3020CF7F-3674-6A60-3FC6-1FFFFAFDCA99}"/>
                </a:ext>
              </a:extLst>
            </p:cNvPr>
            <p:cNvSpPr txBox="1"/>
            <p:nvPr/>
          </p:nvSpPr>
          <p:spPr>
            <a:xfrm>
              <a:off x="3841250" y="2509525"/>
              <a:ext cx="2045100" cy="35759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b="1">
                  <a:solidFill>
                    <a:schemeClr val="dk1"/>
                  </a:solidFill>
                  <a:latin typeface="+mj-lt"/>
                  <a:ea typeface="Montserrat"/>
                  <a:cs typeface="Montserrat"/>
                  <a:sym typeface="Montserrat"/>
                </a:rPr>
                <a:t>Universal design</a:t>
              </a:r>
              <a:endParaRPr sz="2000" b="1">
                <a:solidFill>
                  <a:schemeClr val="dk1"/>
                </a:solidFill>
                <a:latin typeface="+mj-lt"/>
                <a:ea typeface="Montserrat"/>
                <a:cs typeface="Montserrat"/>
                <a:sym typeface="Montserrat"/>
              </a:endParaRPr>
            </a:p>
          </p:txBody>
        </p:sp>
      </p:grpSp>
    </p:spTree>
    <p:extLst>
      <p:ext uri="{BB962C8B-B14F-4D97-AF65-F5344CB8AC3E}">
        <p14:creationId xmlns:p14="http://schemas.microsoft.com/office/powerpoint/2010/main" val="3811790875"/>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6135EDC5-6DC1-E743-A4A4-E6E8A94B73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27</a:t>
            </a:fld>
            <a:endParaRPr lang="pl-PL" dirty="0"/>
          </a:p>
        </p:txBody>
      </p:sp>
      <p:pic>
        <p:nvPicPr>
          <p:cNvPr id="3" name="Group 23" descr="preencoded.png">
            <a:extLst>
              <a:ext uri="{FF2B5EF4-FFF2-40B4-BE49-F238E27FC236}">
                <a16:creationId xmlns:a16="http://schemas.microsoft.com/office/drawing/2014/main" id="{CACA48F2-4E56-E897-CCB9-28A83A6E3799}"/>
              </a:ext>
            </a:extLst>
          </p:cNvPr>
          <p:cNvPicPr>
            <a:picLocks noChangeAspect="1"/>
          </p:cNvPicPr>
          <p:nvPr/>
        </p:nvPicPr>
        <p:blipFill>
          <a:blip r:embed="rId2"/>
          <a:srcRect/>
          <a:stretch/>
        </p:blipFill>
        <p:spPr>
          <a:xfrm>
            <a:off x="11669" y="5766843"/>
            <a:ext cx="12180331" cy="1091155"/>
          </a:xfrm>
          <a:prstGeom prst="rect">
            <a:avLst/>
          </a:prstGeom>
        </p:spPr>
      </p:pic>
      <p:sp>
        <p:nvSpPr>
          <p:cNvPr id="5" name="pole tekstowe 4">
            <a:extLst>
              <a:ext uri="{FF2B5EF4-FFF2-40B4-BE49-F238E27FC236}">
                <a16:creationId xmlns:a16="http://schemas.microsoft.com/office/drawing/2014/main" id="{082EE1E4-E519-0247-396D-1109ED0C6CDB}"/>
              </a:ext>
            </a:extLst>
          </p:cNvPr>
          <p:cNvSpPr txBox="1"/>
          <p:nvPr/>
        </p:nvSpPr>
        <p:spPr>
          <a:xfrm>
            <a:off x="1347452" y="2228671"/>
            <a:ext cx="9282447" cy="769441"/>
          </a:xfrm>
          <a:prstGeom prst="rect">
            <a:avLst/>
          </a:prstGeom>
          <a:noFill/>
        </p:spPr>
        <p:txBody>
          <a:bodyPr wrap="square">
            <a:spAutoFit/>
          </a:bodyPr>
          <a:lstStyle/>
          <a:p>
            <a:r>
              <a:rPr lang="en-US" sz="4400" b="1" i="0" dirty="0">
                <a:solidFill>
                  <a:srgbClr val="222222"/>
                </a:solidFill>
                <a:effectLst/>
                <a:latin typeface="Calibri" panose="020F0502020204030204" pitchFamily="34" charset="0"/>
              </a:rPr>
              <a:t>What is accessibility?</a:t>
            </a:r>
          </a:p>
        </p:txBody>
      </p:sp>
    </p:spTree>
    <p:extLst>
      <p:ext uri="{BB962C8B-B14F-4D97-AF65-F5344CB8AC3E}">
        <p14:creationId xmlns:p14="http://schemas.microsoft.com/office/powerpoint/2010/main" val="1305285023"/>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49457-AD37-974B-1699-39C8CD0366F6}"/>
            </a:ext>
          </a:extLst>
        </p:cNvPr>
        <p:cNvGrpSpPr/>
        <p:nvPr/>
      </p:nvGrpSpPr>
      <p:grpSpPr>
        <a:xfrm>
          <a:off x="0" y="0"/>
          <a:ext cx="0" cy="0"/>
          <a:chOff x="0" y="0"/>
          <a:chExt cx="0" cy="0"/>
        </a:xfrm>
      </p:grpSpPr>
      <p:sp>
        <p:nvSpPr>
          <p:cNvPr id="9" name="pole tekstowe 8">
            <a:extLst>
              <a:ext uri="{FF2B5EF4-FFF2-40B4-BE49-F238E27FC236}">
                <a16:creationId xmlns:a16="http://schemas.microsoft.com/office/drawing/2014/main" id="{B39A7743-CE5A-43EC-4E14-9BDBF6218136}"/>
              </a:ext>
            </a:extLst>
          </p:cNvPr>
          <p:cNvSpPr txBox="1"/>
          <p:nvPr/>
        </p:nvSpPr>
        <p:spPr>
          <a:xfrm>
            <a:off x="648625" y="-162531"/>
            <a:ext cx="7794161" cy="6247864"/>
          </a:xfrm>
          <a:prstGeom prst="rect">
            <a:avLst/>
          </a:prstGeom>
          <a:noFill/>
        </p:spPr>
        <p:txBody>
          <a:bodyPr wrap="square" rtlCol="0">
            <a:spAutoFit/>
          </a:bodyPr>
          <a:lstStyle/>
          <a:p>
            <a:r>
              <a:rPr lang="pl-PL" sz="40000" dirty="0">
                <a:solidFill>
                  <a:schemeClr val="accent1">
                    <a:lumMod val="40000"/>
                    <a:lumOff val="60000"/>
                  </a:schemeClr>
                </a:solidFill>
              </a:rPr>
              <a:t>”</a:t>
            </a:r>
            <a:endParaRPr lang="en-GB" sz="40000" dirty="0">
              <a:solidFill>
                <a:schemeClr val="accent1">
                  <a:lumMod val="40000"/>
                  <a:lumOff val="60000"/>
                </a:schemeClr>
              </a:solidFill>
            </a:endParaRPr>
          </a:p>
        </p:txBody>
      </p:sp>
      <p:sp>
        <p:nvSpPr>
          <p:cNvPr id="6" name="pole tekstowe 5">
            <a:extLst>
              <a:ext uri="{FF2B5EF4-FFF2-40B4-BE49-F238E27FC236}">
                <a16:creationId xmlns:a16="http://schemas.microsoft.com/office/drawing/2014/main" id="{FD8F2ADA-FABB-8CE2-B78C-F100CE75DBF3}"/>
              </a:ext>
            </a:extLst>
          </p:cNvPr>
          <p:cNvSpPr txBox="1"/>
          <p:nvPr/>
        </p:nvSpPr>
        <p:spPr>
          <a:xfrm>
            <a:off x="2340093" y="1930364"/>
            <a:ext cx="7085600" cy="2805320"/>
          </a:xfrm>
          <a:prstGeom prst="rect">
            <a:avLst/>
          </a:prstGeom>
          <a:noFill/>
        </p:spPr>
        <p:txBody>
          <a:bodyPr wrap="square" rtlCol="0">
            <a:spAutoFit/>
          </a:bodyPr>
          <a:lstStyle/>
          <a:p>
            <a:pPr>
              <a:lnSpc>
                <a:spcPct val="150000"/>
              </a:lnSpc>
            </a:pPr>
            <a:r>
              <a:rPr lang="en-GB" sz="2000" dirty="0"/>
              <a:t>Accessibility is the practice of designing products, services, environments, and digital content in a way that makes them usable by as many people as possible. It involves removing barriers that might prevent interaction, understanding, or access for individuals with physical, sensory, cognitive, or other types of disabilities.</a:t>
            </a:r>
          </a:p>
        </p:txBody>
      </p:sp>
    </p:spTree>
    <p:extLst>
      <p:ext uri="{BB962C8B-B14F-4D97-AF65-F5344CB8AC3E}">
        <p14:creationId xmlns:p14="http://schemas.microsoft.com/office/powerpoint/2010/main" val="3554564717"/>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3A2FD-C2BF-71AB-1876-5FF8A1B04E90}"/>
            </a:ext>
          </a:extLst>
        </p:cNvPr>
        <p:cNvGrpSpPr/>
        <p:nvPr/>
      </p:nvGrpSpPr>
      <p:grpSpPr>
        <a:xfrm>
          <a:off x="0" y="0"/>
          <a:ext cx="0" cy="0"/>
          <a:chOff x="0" y="0"/>
          <a:chExt cx="0" cy="0"/>
        </a:xfrm>
      </p:grpSpPr>
      <p:grpSp>
        <p:nvGrpSpPr>
          <p:cNvPr id="12" name="Grupa 11">
            <a:extLst>
              <a:ext uri="{FF2B5EF4-FFF2-40B4-BE49-F238E27FC236}">
                <a16:creationId xmlns:a16="http://schemas.microsoft.com/office/drawing/2014/main" id="{0511DF6E-1EFE-C159-E88F-E60DC4814FB3}"/>
              </a:ext>
            </a:extLst>
          </p:cNvPr>
          <p:cNvGrpSpPr/>
          <p:nvPr/>
        </p:nvGrpSpPr>
        <p:grpSpPr>
          <a:xfrm>
            <a:off x="50" y="1440000"/>
            <a:ext cx="12192000" cy="4743714"/>
            <a:chOff x="50" y="1486276"/>
            <a:chExt cx="12192000" cy="4743714"/>
          </a:xfrm>
        </p:grpSpPr>
        <p:sp>
          <p:nvSpPr>
            <p:cNvPr id="4" name="Google Shape;90;p18">
              <a:extLst>
                <a:ext uri="{FF2B5EF4-FFF2-40B4-BE49-F238E27FC236}">
                  <a16:creationId xmlns:a16="http://schemas.microsoft.com/office/drawing/2014/main" id="{B9540B75-5ACE-D1C9-D2F6-7DB39CC14985}"/>
                </a:ext>
              </a:extLst>
            </p:cNvPr>
            <p:cNvSpPr txBox="1"/>
            <p:nvPr/>
          </p:nvSpPr>
          <p:spPr>
            <a:xfrm>
              <a:off x="1524050" y="4997290"/>
              <a:ext cx="9144000" cy="123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400" b="1" dirty="0">
                  <a:solidFill>
                    <a:schemeClr val="lt1"/>
                  </a:solidFill>
                  <a:highlight>
                    <a:srgbClr val="1155CC"/>
                  </a:highlight>
                  <a:latin typeface="+mj-lt"/>
                  <a:ea typeface="Montserrat"/>
                  <a:cs typeface="Montserrat"/>
                  <a:sym typeface="Montserrat"/>
                </a:rPr>
                <a:t>…</a:t>
              </a:r>
              <a:r>
                <a:rPr lang="pl-PL" sz="2400" b="1" dirty="0" err="1">
                  <a:solidFill>
                    <a:schemeClr val="lt1"/>
                  </a:solidFill>
                  <a:highlight>
                    <a:srgbClr val="1155CC"/>
                  </a:highlight>
                  <a:latin typeface="+mj-lt"/>
                  <a:ea typeface="Montserrat"/>
                  <a:cs typeface="Montserrat"/>
                  <a:sym typeface="Montserrat"/>
                </a:rPr>
                <a:t>is</a:t>
              </a:r>
              <a:r>
                <a:rPr lang="pl-PL" sz="2400" b="1" dirty="0">
                  <a:solidFill>
                    <a:schemeClr val="lt1"/>
                  </a:solidFill>
                  <a:highlight>
                    <a:srgbClr val="1155CC"/>
                  </a:highlight>
                  <a:latin typeface="+mj-lt"/>
                  <a:ea typeface="Montserrat"/>
                  <a:cs typeface="Montserrat"/>
                  <a:sym typeface="Montserrat"/>
                </a:rPr>
                <a:t> a</a:t>
              </a:r>
              <a:r>
                <a:rPr lang="en" sz="2400" b="1" dirty="0">
                  <a:solidFill>
                    <a:schemeClr val="lt1"/>
                  </a:solidFill>
                  <a:highlight>
                    <a:srgbClr val="1155CC"/>
                  </a:highlight>
                  <a:latin typeface="+mj-lt"/>
                  <a:ea typeface="Montserrat"/>
                  <a:cs typeface="Montserrat"/>
                  <a:sym typeface="Montserrat"/>
                </a:rPr>
                <a:t> ”</a:t>
              </a:r>
              <a:r>
                <a:rPr lang="pl-PL" sz="2400" b="1" dirty="0" err="1">
                  <a:solidFill>
                    <a:schemeClr val="lt1"/>
                  </a:solidFill>
                  <a:highlight>
                    <a:srgbClr val="1155CC"/>
                  </a:highlight>
                  <a:latin typeface="+mj-lt"/>
                  <a:ea typeface="Montserrat"/>
                  <a:cs typeface="Montserrat"/>
                  <a:sym typeface="Montserrat"/>
                </a:rPr>
                <a:t>verb</a:t>
              </a:r>
              <a:r>
                <a:rPr lang="en" sz="2400" b="1" dirty="0">
                  <a:solidFill>
                    <a:schemeClr val="lt1"/>
                  </a:solidFill>
                  <a:highlight>
                    <a:srgbClr val="1155CC"/>
                  </a:highlight>
                  <a:latin typeface="+mj-lt"/>
                  <a:ea typeface="Montserrat"/>
                  <a:cs typeface="Montserrat"/>
                  <a:sym typeface="Montserrat"/>
                </a:rPr>
                <a:t>”</a:t>
              </a:r>
              <a:endParaRPr sz="2400" b="1" dirty="0">
                <a:solidFill>
                  <a:schemeClr val="lt1"/>
                </a:solidFill>
                <a:highlight>
                  <a:srgbClr val="1155CC"/>
                </a:highlight>
                <a:latin typeface="+mj-lt"/>
                <a:ea typeface="Montserrat"/>
                <a:cs typeface="Montserrat"/>
                <a:sym typeface="Montserrat"/>
              </a:endParaRPr>
            </a:p>
          </p:txBody>
        </p:sp>
        <p:cxnSp>
          <p:nvCxnSpPr>
            <p:cNvPr id="5" name="Google Shape;91;p18">
              <a:extLst>
                <a:ext uri="{FF2B5EF4-FFF2-40B4-BE49-F238E27FC236}">
                  <a16:creationId xmlns:a16="http://schemas.microsoft.com/office/drawing/2014/main" id="{50325D2C-80EF-6513-5260-6D102D7A41CA}"/>
                </a:ext>
              </a:extLst>
            </p:cNvPr>
            <p:cNvCxnSpPr>
              <a:cxnSpLocks/>
            </p:cNvCxnSpPr>
            <p:nvPr/>
          </p:nvCxnSpPr>
          <p:spPr>
            <a:xfrm>
              <a:off x="50" y="3256326"/>
              <a:ext cx="12192000" cy="0"/>
            </a:xfrm>
            <a:prstGeom prst="straightConnector1">
              <a:avLst/>
            </a:prstGeom>
            <a:noFill/>
            <a:ln w="9525" cap="flat" cmpd="sng">
              <a:solidFill>
                <a:srgbClr val="CCCCCC"/>
              </a:solidFill>
              <a:prstDash val="solid"/>
              <a:round/>
              <a:headEnd type="none" w="med" len="med"/>
              <a:tailEnd type="none" w="med" len="med"/>
            </a:ln>
          </p:spPr>
        </p:cxnSp>
        <p:sp>
          <p:nvSpPr>
            <p:cNvPr id="7" name="Google Shape;92;p18">
              <a:extLst>
                <a:ext uri="{FF2B5EF4-FFF2-40B4-BE49-F238E27FC236}">
                  <a16:creationId xmlns:a16="http://schemas.microsoft.com/office/drawing/2014/main" id="{D33271C6-E200-881B-7C05-0E9D1BCE7B17}"/>
                </a:ext>
              </a:extLst>
            </p:cNvPr>
            <p:cNvSpPr/>
            <p:nvPr/>
          </p:nvSpPr>
          <p:spPr>
            <a:xfrm>
              <a:off x="4325950" y="1486276"/>
              <a:ext cx="3540100" cy="3540100"/>
            </a:xfrm>
            <a:prstGeom prst="ellipse">
              <a:avLst/>
            </a:prstGeom>
            <a:solidFill>
              <a:srgbClr val="1155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93;p18">
              <a:extLst>
                <a:ext uri="{FF2B5EF4-FFF2-40B4-BE49-F238E27FC236}">
                  <a16:creationId xmlns:a16="http://schemas.microsoft.com/office/drawing/2014/main" id="{B1FCD09D-6A90-FDB1-A2C9-340BAF85A82B}"/>
                </a:ext>
              </a:extLst>
            </p:cNvPr>
            <p:cNvSpPr txBox="1"/>
            <p:nvPr/>
          </p:nvSpPr>
          <p:spPr>
            <a:xfrm>
              <a:off x="4764505" y="2870377"/>
              <a:ext cx="2662989" cy="92329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l-PL" sz="2400" b="1" dirty="0">
                  <a:solidFill>
                    <a:schemeClr val="lt1"/>
                  </a:solidFill>
                  <a:latin typeface="+mj-lt"/>
                  <a:ea typeface="Montserrat"/>
                  <a:cs typeface="Montserrat"/>
                  <a:sym typeface="Montserrat"/>
                </a:rPr>
                <a:t>Accessibility</a:t>
              </a:r>
              <a:endParaRPr sz="2400" b="1" dirty="0">
                <a:solidFill>
                  <a:schemeClr val="lt1"/>
                </a:solidFill>
                <a:latin typeface="+mj-lt"/>
                <a:ea typeface="Montserrat"/>
                <a:cs typeface="Montserrat"/>
                <a:sym typeface="Montserrat"/>
              </a:endParaRPr>
            </a:p>
            <a:p>
              <a:pPr marL="0" lvl="0" indent="0" algn="ctr" rtl="0">
                <a:spcBef>
                  <a:spcPts val="0"/>
                </a:spcBef>
                <a:spcAft>
                  <a:spcPts val="0"/>
                </a:spcAft>
                <a:buNone/>
              </a:pPr>
              <a:r>
                <a:rPr lang="en" sz="2400" dirty="0">
                  <a:solidFill>
                    <a:schemeClr val="lt1"/>
                  </a:solidFill>
                  <a:latin typeface="+mj-lt"/>
                  <a:ea typeface="Montserrat"/>
                  <a:cs typeface="Montserrat"/>
                  <a:sym typeface="Montserrat"/>
                </a:rPr>
                <a:t>(</a:t>
              </a:r>
              <a:r>
                <a:rPr lang="en" sz="2400" dirty="0">
                  <a:solidFill>
                    <a:schemeClr val="lt1"/>
                  </a:solidFill>
                  <a:latin typeface="+mj-lt"/>
                  <a:ea typeface="Tahoma"/>
                  <a:cs typeface="Tahoma"/>
                  <a:sym typeface="Tahoma"/>
                </a:rPr>
                <a:t>a11y</a:t>
              </a:r>
              <a:r>
                <a:rPr lang="en" sz="2400" dirty="0">
                  <a:solidFill>
                    <a:schemeClr val="lt1"/>
                  </a:solidFill>
                  <a:latin typeface="+mj-lt"/>
                  <a:ea typeface="Montserrat"/>
                  <a:cs typeface="Montserrat"/>
                  <a:sym typeface="Montserrat"/>
                </a:rPr>
                <a:t>)</a:t>
              </a:r>
              <a:endParaRPr sz="2400" dirty="0">
                <a:solidFill>
                  <a:schemeClr val="lt1"/>
                </a:solidFill>
                <a:latin typeface="+mj-lt"/>
                <a:ea typeface="Montserrat"/>
                <a:cs typeface="Montserrat"/>
                <a:sym typeface="Montserrat"/>
              </a:endParaRPr>
            </a:p>
          </p:txBody>
        </p:sp>
      </p:grpSp>
    </p:spTree>
    <p:extLst>
      <p:ext uri="{BB962C8B-B14F-4D97-AF65-F5344CB8AC3E}">
        <p14:creationId xmlns:p14="http://schemas.microsoft.com/office/powerpoint/2010/main" val="3772813640"/>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5A65-985C-2DEF-FBD3-7729CC134CF4}"/>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377A2246-01F7-34CB-B634-F8EA01791C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3</a:t>
            </a:fld>
            <a:endParaRPr lang="pl-PL" dirty="0"/>
          </a:p>
        </p:txBody>
      </p:sp>
      <p:pic>
        <p:nvPicPr>
          <p:cNvPr id="3" name="Group 23" descr="preencoded.png">
            <a:extLst>
              <a:ext uri="{FF2B5EF4-FFF2-40B4-BE49-F238E27FC236}">
                <a16:creationId xmlns:a16="http://schemas.microsoft.com/office/drawing/2014/main" id="{6E096F5C-731A-BDA6-8840-98E288836121}"/>
              </a:ext>
            </a:extLst>
          </p:cNvPr>
          <p:cNvPicPr>
            <a:picLocks noChangeAspect="1"/>
          </p:cNvPicPr>
          <p:nvPr/>
        </p:nvPicPr>
        <p:blipFill>
          <a:blip r:embed="rId2"/>
          <a:srcRect/>
          <a:stretch/>
        </p:blipFill>
        <p:spPr>
          <a:xfrm>
            <a:off x="11669" y="5766843"/>
            <a:ext cx="12180331" cy="1091155"/>
          </a:xfrm>
          <a:prstGeom prst="rect">
            <a:avLst/>
          </a:prstGeom>
        </p:spPr>
      </p:pic>
      <p:sp>
        <p:nvSpPr>
          <p:cNvPr id="5" name="pole tekstowe 4">
            <a:extLst>
              <a:ext uri="{FF2B5EF4-FFF2-40B4-BE49-F238E27FC236}">
                <a16:creationId xmlns:a16="http://schemas.microsoft.com/office/drawing/2014/main" id="{092D08C2-2C63-FB55-D275-52AD8ED07883}"/>
              </a:ext>
            </a:extLst>
          </p:cNvPr>
          <p:cNvSpPr txBox="1"/>
          <p:nvPr/>
        </p:nvSpPr>
        <p:spPr>
          <a:xfrm>
            <a:off x="917146" y="2598465"/>
            <a:ext cx="9282447" cy="769441"/>
          </a:xfrm>
          <a:prstGeom prst="rect">
            <a:avLst/>
          </a:prstGeom>
          <a:noFill/>
        </p:spPr>
        <p:txBody>
          <a:bodyPr wrap="square">
            <a:spAutoFit/>
          </a:bodyPr>
          <a:lstStyle/>
          <a:p>
            <a:r>
              <a:rPr lang="en-GB" sz="4400" b="1" i="0" dirty="0">
                <a:solidFill>
                  <a:srgbClr val="222222"/>
                </a:solidFill>
                <a:effectLst/>
                <a:latin typeface="Calibri" panose="020F0502020204030204" pitchFamily="34" charset="0"/>
              </a:rPr>
              <a:t>What the heck is „Universal Design”?</a:t>
            </a:r>
          </a:p>
        </p:txBody>
      </p:sp>
    </p:spTree>
    <p:extLst>
      <p:ext uri="{BB962C8B-B14F-4D97-AF65-F5344CB8AC3E}">
        <p14:creationId xmlns:p14="http://schemas.microsoft.com/office/powerpoint/2010/main" val="2562528285"/>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874EC-C6FF-C41B-0DA0-C456B079D908}"/>
            </a:ext>
          </a:extLst>
        </p:cNvPr>
        <p:cNvGrpSpPr/>
        <p:nvPr/>
      </p:nvGrpSpPr>
      <p:grpSpPr>
        <a:xfrm>
          <a:off x="0" y="0"/>
          <a:ext cx="0" cy="0"/>
          <a:chOff x="0" y="0"/>
          <a:chExt cx="0" cy="0"/>
        </a:xfrm>
      </p:grpSpPr>
      <p:grpSp>
        <p:nvGrpSpPr>
          <p:cNvPr id="11" name="Grupa 10">
            <a:extLst>
              <a:ext uri="{FF2B5EF4-FFF2-40B4-BE49-F238E27FC236}">
                <a16:creationId xmlns:a16="http://schemas.microsoft.com/office/drawing/2014/main" id="{B7EEEE42-337B-477C-C400-CE649772E77C}"/>
              </a:ext>
            </a:extLst>
          </p:cNvPr>
          <p:cNvGrpSpPr/>
          <p:nvPr/>
        </p:nvGrpSpPr>
        <p:grpSpPr>
          <a:xfrm>
            <a:off x="50" y="1440000"/>
            <a:ext cx="12192000" cy="4743714"/>
            <a:chOff x="50" y="1555102"/>
            <a:chExt cx="12192000" cy="4743714"/>
          </a:xfrm>
        </p:grpSpPr>
        <p:sp>
          <p:nvSpPr>
            <p:cNvPr id="4" name="Google Shape;90;p18">
              <a:extLst>
                <a:ext uri="{FF2B5EF4-FFF2-40B4-BE49-F238E27FC236}">
                  <a16:creationId xmlns:a16="http://schemas.microsoft.com/office/drawing/2014/main" id="{B72703A4-24CA-308C-E7FB-EFBC2A7B408E}"/>
                </a:ext>
              </a:extLst>
            </p:cNvPr>
            <p:cNvSpPr txBox="1"/>
            <p:nvPr/>
          </p:nvSpPr>
          <p:spPr>
            <a:xfrm>
              <a:off x="1524050" y="5066116"/>
              <a:ext cx="9144000" cy="123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400" b="1" dirty="0">
                  <a:solidFill>
                    <a:schemeClr val="lt1"/>
                  </a:solidFill>
                  <a:highlight>
                    <a:srgbClr val="1155CC"/>
                  </a:highlight>
                  <a:latin typeface="+mj-lt"/>
                  <a:ea typeface="Montserrat"/>
                  <a:cs typeface="Montserrat"/>
                  <a:sym typeface="Montserrat"/>
                </a:rPr>
                <a:t>…</a:t>
              </a:r>
              <a:r>
                <a:rPr lang="pl-PL" sz="2400" b="1" dirty="0" err="1">
                  <a:solidFill>
                    <a:schemeClr val="lt1"/>
                  </a:solidFill>
                  <a:highlight>
                    <a:srgbClr val="1155CC"/>
                  </a:highlight>
                  <a:latin typeface="+mj-lt"/>
                  <a:ea typeface="Montserrat"/>
                  <a:cs typeface="Montserrat"/>
                  <a:sym typeface="Montserrat"/>
                </a:rPr>
                <a:t>is</a:t>
              </a:r>
              <a:r>
                <a:rPr lang="pl-PL" sz="2400" b="1" dirty="0">
                  <a:solidFill>
                    <a:schemeClr val="lt1"/>
                  </a:solidFill>
                  <a:highlight>
                    <a:srgbClr val="1155CC"/>
                  </a:highlight>
                  <a:latin typeface="+mj-lt"/>
                  <a:ea typeface="Montserrat"/>
                  <a:cs typeface="Montserrat"/>
                  <a:sym typeface="Montserrat"/>
                </a:rPr>
                <a:t> </a:t>
              </a:r>
              <a:r>
                <a:rPr lang="pl-PL" sz="2400" b="1" dirty="0" err="1">
                  <a:solidFill>
                    <a:schemeClr val="lt1"/>
                  </a:solidFill>
                  <a:highlight>
                    <a:srgbClr val="1155CC"/>
                  </a:highlight>
                  <a:latin typeface="+mj-lt"/>
                  <a:ea typeface="Montserrat"/>
                  <a:cs typeface="Montserrat"/>
                  <a:sym typeface="Montserrat"/>
                </a:rPr>
                <a:t>action</a:t>
              </a:r>
              <a:endParaRPr sz="2400" b="1" dirty="0">
                <a:solidFill>
                  <a:schemeClr val="lt1"/>
                </a:solidFill>
                <a:highlight>
                  <a:srgbClr val="1155CC"/>
                </a:highlight>
                <a:latin typeface="+mj-lt"/>
                <a:ea typeface="Montserrat"/>
                <a:cs typeface="Montserrat"/>
                <a:sym typeface="Montserrat"/>
              </a:endParaRPr>
            </a:p>
          </p:txBody>
        </p:sp>
        <p:cxnSp>
          <p:nvCxnSpPr>
            <p:cNvPr id="5" name="Google Shape;91;p18">
              <a:extLst>
                <a:ext uri="{FF2B5EF4-FFF2-40B4-BE49-F238E27FC236}">
                  <a16:creationId xmlns:a16="http://schemas.microsoft.com/office/drawing/2014/main" id="{0F18AE8D-5665-F95A-63E7-6B6447E5C748}"/>
                </a:ext>
              </a:extLst>
            </p:cNvPr>
            <p:cNvCxnSpPr>
              <a:cxnSpLocks/>
            </p:cNvCxnSpPr>
            <p:nvPr/>
          </p:nvCxnSpPr>
          <p:spPr>
            <a:xfrm>
              <a:off x="50" y="3325152"/>
              <a:ext cx="12192000" cy="0"/>
            </a:xfrm>
            <a:prstGeom prst="straightConnector1">
              <a:avLst/>
            </a:prstGeom>
            <a:noFill/>
            <a:ln w="9525" cap="flat" cmpd="sng">
              <a:solidFill>
                <a:srgbClr val="CCCCCC"/>
              </a:solidFill>
              <a:prstDash val="solid"/>
              <a:round/>
              <a:headEnd type="none" w="med" len="med"/>
              <a:tailEnd type="none" w="med" len="med"/>
            </a:ln>
          </p:spPr>
        </p:cxnSp>
        <p:sp>
          <p:nvSpPr>
            <p:cNvPr id="7" name="Google Shape;92;p18">
              <a:extLst>
                <a:ext uri="{FF2B5EF4-FFF2-40B4-BE49-F238E27FC236}">
                  <a16:creationId xmlns:a16="http://schemas.microsoft.com/office/drawing/2014/main" id="{D65CB90D-30D3-20AF-0C8B-B8396632066F}"/>
                </a:ext>
              </a:extLst>
            </p:cNvPr>
            <p:cNvSpPr/>
            <p:nvPr/>
          </p:nvSpPr>
          <p:spPr>
            <a:xfrm>
              <a:off x="4325950" y="1555102"/>
              <a:ext cx="3540100" cy="3540100"/>
            </a:xfrm>
            <a:prstGeom prst="ellipse">
              <a:avLst/>
            </a:prstGeom>
            <a:solidFill>
              <a:srgbClr val="1155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j-lt"/>
              </a:endParaRPr>
            </a:p>
          </p:txBody>
        </p:sp>
        <p:sp>
          <p:nvSpPr>
            <p:cNvPr id="8" name="Google Shape;93;p18">
              <a:extLst>
                <a:ext uri="{FF2B5EF4-FFF2-40B4-BE49-F238E27FC236}">
                  <a16:creationId xmlns:a16="http://schemas.microsoft.com/office/drawing/2014/main" id="{4070AB45-CE56-40A4-87BE-9A888732B9AF}"/>
                </a:ext>
              </a:extLst>
            </p:cNvPr>
            <p:cNvSpPr txBox="1"/>
            <p:nvPr/>
          </p:nvSpPr>
          <p:spPr>
            <a:xfrm>
              <a:off x="4764505" y="2939203"/>
              <a:ext cx="2662989" cy="92329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l-PL" sz="2400" b="1" dirty="0">
                  <a:solidFill>
                    <a:schemeClr val="lt1"/>
                  </a:solidFill>
                  <a:latin typeface="+mj-lt"/>
                  <a:ea typeface="Montserrat"/>
                  <a:cs typeface="Montserrat"/>
                  <a:sym typeface="Montserrat"/>
                </a:rPr>
                <a:t>Accessibility</a:t>
              </a:r>
              <a:endParaRPr sz="2400" b="1" dirty="0">
                <a:solidFill>
                  <a:schemeClr val="lt1"/>
                </a:solidFill>
                <a:latin typeface="+mj-lt"/>
                <a:ea typeface="Montserrat"/>
                <a:cs typeface="Montserrat"/>
                <a:sym typeface="Montserrat"/>
              </a:endParaRPr>
            </a:p>
            <a:p>
              <a:pPr marL="0" lvl="0" indent="0" algn="ctr" rtl="0">
                <a:spcBef>
                  <a:spcPts val="0"/>
                </a:spcBef>
                <a:spcAft>
                  <a:spcPts val="0"/>
                </a:spcAft>
                <a:buNone/>
              </a:pPr>
              <a:r>
                <a:rPr lang="en" sz="2400" dirty="0">
                  <a:solidFill>
                    <a:schemeClr val="lt1"/>
                  </a:solidFill>
                  <a:latin typeface="+mj-lt"/>
                  <a:ea typeface="Montserrat"/>
                  <a:cs typeface="Montserrat"/>
                  <a:sym typeface="Montserrat"/>
                </a:rPr>
                <a:t>(</a:t>
              </a:r>
              <a:r>
                <a:rPr lang="en" sz="2400" dirty="0">
                  <a:solidFill>
                    <a:schemeClr val="lt1"/>
                  </a:solidFill>
                  <a:latin typeface="+mj-lt"/>
                  <a:ea typeface="Tahoma"/>
                  <a:cs typeface="Tahoma"/>
                  <a:sym typeface="Tahoma"/>
                </a:rPr>
                <a:t>a11y</a:t>
              </a:r>
              <a:r>
                <a:rPr lang="en" sz="2400" dirty="0">
                  <a:solidFill>
                    <a:schemeClr val="lt1"/>
                  </a:solidFill>
                  <a:latin typeface="+mj-lt"/>
                  <a:ea typeface="Montserrat"/>
                  <a:cs typeface="Montserrat"/>
                  <a:sym typeface="Montserrat"/>
                </a:rPr>
                <a:t>)</a:t>
              </a:r>
              <a:endParaRPr sz="2400" dirty="0">
                <a:solidFill>
                  <a:schemeClr val="lt1"/>
                </a:solidFill>
                <a:latin typeface="+mj-lt"/>
                <a:ea typeface="Montserrat"/>
                <a:cs typeface="Montserrat"/>
                <a:sym typeface="Montserrat"/>
              </a:endParaRPr>
            </a:p>
          </p:txBody>
        </p:sp>
      </p:grpSp>
    </p:spTree>
    <p:extLst>
      <p:ext uri="{BB962C8B-B14F-4D97-AF65-F5344CB8AC3E}">
        <p14:creationId xmlns:p14="http://schemas.microsoft.com/office/powerpoint/2010/main" val="1832579040"/>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169A-D6A7-5C97-D5DA-7DB3CDB0BEB7}"/>
            </a:ext>
          </a:extLst>
        </p:cNvPr>
        <p:cNvGrpSpPr/>
        <p:nvPr/>
      </p:nvGrpSpPr>
      <p:grpSpPr>
        <a:xfrm>
          <a:off x="0" y="0"/>
          <a:ext cx="0" cy="0"/>
          <a:chOff x="0" y="0"/>
          <a:chExt cx="0" cy="0"/>
        </a:xfrm>
      </p:grpSpPr>
      <p:grpSp>
        <p:nvGrpSpPr>
          <p:cNvPr id="10" name="Grupa 9">
            <a:extLst>
              <a:ext uri="{FF2B5EF4-FFF2-40B4-BE49-F238E27FC236}">
                <a16:creationId xmlns:a16="http://schemas.microsoft.com/office/drawing/2014/main" id="{B06F54BD-C290-C852-0AC9-1B4350E18C8D}"/>
              </a:ext>
            </a:extLst>
          </p:cNvPr>
          <p:cNvGrpSpPr/>
          <p:nvPr/>
        </p:nvGrpSpPr>
        <p:grpSpPr>
          <a:xfrm>
            <a:off x="0" y="1440000"/>
            <a:ext cx="12192000" cy="4743714"/>
            <a:chOff x="0" y="581708"/>
            <a:chExt cx="12192000" cy="4743714"/>
          </a:xfrm>
        </p:grpSpPr>
        <p:sp>
          <p:nvSpPr>
            <p:cNvPr id="4" name="Google Shape;90;p18">
              <a:extLst>
                <a:ext uri="{FF2B5EF4-FFF2-40B4-BE49-F238E27FC236}">
                  <a16:creationId xmlns:a16="http://schemas.microsoft.com/office/drawing/2014/main" id="{80844D66-17D6-802C-2899-B569BAA81128}"/>
                </a:ext>
              </a:extLst>
            </p:cNvPr>
            <p:cNvSpPr txBox="1"/>
            <p:nvPr/>
          </p:nvSpPr>
          <p:spPr>
            <a:xfrm>
              <a:off x="1524000" y="4092722"/>
              <a:ext cx="9144000" cy="123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l-PL" sz="2400" b="1" dirty="0">
                  <a:solidFill>
                    <a:schemeClr val="lt1"/>
                  </a:solidFill>
                  <a:highlight>
                    <a:srgbClr val="1155CC"/>
                  </a:highlight>
                  <a:latin typeface="+mj-lt"/>
                  <a:ea typeface="Montserrat"/>
                  <a:cs typeface="Montserrat"/>
                  <a:sym typeface="Montserrat"/>
                </a:rPr>
                <a:t>…</a:t>
              </a:r>
              <a:r>
                <a:rPr lang="en-GB" sz="2400" b="1" dirty="0">
                  <a:solidFill>
                    <a:schemeClr val="lt1"/>
                  </a:solidFill>
                  <a:highlight>
                    <a:srgbClr val="1155CC"/>
                  </a:highlight>
                  <a:latin typeface="+mj-lt"/>
                  <a:ea typeface="Montserrat"/>
                  <a:cs typeface="Montserrat"/>
                  <a:sym typeface="Montserrat"/>
                </a:rPr>
                <a:t>it's the right of every person</a:t>
              </a:r>
              <a:endParaRPr sz="2400" b="1" dirty="0">
                <a:solidFill>
                  <a:schemeClr val="lt1"/>
                </a:solidFill>
                <a:highlight>
                  <a:srgbClr val="1155CC"/>
                </a:highlight>
                <a:latin typeface="+mj-lt"/>
                <a:ea typeface="Montserrat"/>
                <a:cs typeface="Montserrat"/>
                <a:sym typeface="Montserrat"/>
              </a:endParaRPr>
            </a:p>
          </p:txBody>
        </p:sp>
        <p:cxnSp>
          <p:nvCxnSpPr>
            <p:cNvPr id="5" name="Google Shape;91;p18">
              <a:extLst>
                <a:ext uri="{FF2B5EF4-FFF2-40B4-BE49-F238E27FC236}">
                  <a16:creationId xmlns:a16="http://schemas.microsoft.com/office/drawing/2014/main" id="{34964D18-95B4-23D4-9FC0-1453129E9204}"/>
                </a:ext>
              </a:extLst>
            </p:cNvPr>
            <p:cNvCxnSpPr>
              <a:cxnSpLocks/>
            </p:cNvCxnSpPr>
            <p:nvPr/>
          </p:nvCxnSpPr>
          <p:spPr>
            <a:xfrm>
              <a:off x="0" y="2351758"/>
              <a:ext cx="12192000" cy="0"/>
            </a:xfrm>
            <a:prstGeom prst="straightConnector1">
              <a:avLst/>
            </a:prstGeom>
            <a:noFill/>
            <a:ln w="9525" cap="flat" cmpd="sng">
              <a:solidFill>
                <a:srgbClr val="CCCCCC"/>
              </a:solidFill>
              <a:prstDash val="solid"/>
              <a:round/>
              <a:headEnd type="none" w="med" len="med"/>
              <a:tailEnd type="none" w="med" len="med"/>
            </a:ln>
          </p:spPr>
        </p:cxnSp>
        <p:sp>
          <p:nvSpPr>
            <p:cNvPr id="7" name="Google Shape;92;p18">
              <a:extLst>
                <a:ext uri="{FF2B5EF4-FFF2-40B4-BE49-F238E27FC236}">
                  <a16:creationId xmlns:a16="http://schemas.microsoft.com/office/drawing/2014/main" id="{9AD1BC6D-E845-DAE0-7F03-6EE2CA43AAFE}"/>
                </a:ext>
              </a:extLst>
            </p:cNvPr>
            <p:cNvSpPr/>
            <p:nvPr/>
          </p:nvSpPr>
          <p:spPr>
            <a:xfrm>
              <a:off x="4325900" y="581708"/>
              <a:ext cx="3540100" cy="3540100"/>
            </a:xfrm>
            <a:prstGeom prst="ellipse">
              <a:avLst/>
            </a:prstGeom>
            <a:solidFill>
              <a:srgbClr val="1155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93;p18">
              <a:extLst>
                <a:ext uri="{FF2B5EF4-FFF2-40B4-BE49-F238E27FC236}">
                  <a16:creationId xmlns:a16="http://schemas.microsoft.com/office/drawing/2014/main" id="{7148C266-DFC4-81FB-17E3-000CFDEBC464}"/>
                </a:ext>
              </a:extLst>
            </p:cNvPr>
            <p:cNvSpPr txBox="1"/>
            <p:nvPr/>
          </p:nvSpPr>
          <p:spPr>
            <a:xfrm>
              <a:off x="4764455" y="1965809"/>
              <a:ext cx="2662989" cy="92329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l-PL" sz="2400" b="1" dirty="0">
                  <a:solidFill>
                    <a:schemeClr val="lt1"/>
                  </a:solidFill>
                  <a:latin typeface="+mj-lt"/>
                  <a:ea typeface="Montserrat"/>
                  <a:cs typeface="Montserrat"/>
                  <a:sym typeface="Montserrat"/>
                </a:rPr>
                <a:t>Accessibility</a:t>
              </a:r>
              <a:endParaRPr sz="2400" b="1" dirty="0">
                <a:solidFill>
                  <a:schemeClr val="lt1"/>
                </a:solidFill>
                <a:latin typeface="+mj-lt"/>
                <a:ea typeface="Montserrat"/>
                <a:cs typeface="Montserrat"/>
                <a:sym typeface="Montserrat"/>
              </a:endParaRPr>
            </a:p>
            <a:p>
              <a:pPr marL="0" lvl="0" indent="0" algn="ctr" rtl="0">
                <a:spcBef>
                  <a:spcPts val="0"/>
                </a:spcBef>
                <a:spcAft>
                  <a:spcPts val="0"/>
                </a:spcAft>
                <a:buNone/>
              </a:pPr>
              <a:r>
                <a:rPr lang="en" sz="2400" dirty="0">
                  <a:solidFill>
                    <a:schemeClr val="lt1"/>
                  </a:solidFill>
                  <a:latin typeface="+mj-lt"/>
                  <a:ea typeface="Montserrat"/>
                  <a:cs typeface="Montserrat"/>
                  <a:sym typeface="Montserrat"/>
                </a:rPr>
                <a:t>(</a:t>
              </a:r>
              <a:r>
                <a:rPr lang="en" sz="2400" dirty="0">
                  <a:solidFill>
                    <a:schemeClr val="lt1"/>
                  </a:solidFill>
                  <a:latin typeface="+mj-lt"/>
                  <a:ea typeface="Tahoma"/>
                  <a:cs typeface="Tahoma"/>
                  <a:sym typeface="Tahoma"/>
                </a:rPr>
                <a:t>a11y</a:t>
              </a:r>
              <a:r>
                <a:rPr lang="en" sz="2400" dirty="0">
                  <a:solidFill>
                    <a:schemeClr val="lt1"/>
                  </a:solidFill>
                  <a:latin typeface="+mj-lt"/>
                  <a:ea typeface="Montserrat"/>
                  <a:cs typeface="Montserrat"/>
                  <a:sym typeface="Montserrat"/>
                </a:rPr>
                <a:t>)</a:t>
              </a:r>
              <a:endParaRPr sz="2400" dirty="0">
                <a:solidFill>
                  <a:schemeClr val="lt1"/>
                </a:solidFill>
                <a:latin typeface="+mj-lt"/>
                <a:ea typeface="Montserrat"/>
                <a:cs typeface="Montserrat"/>
                <a:sym typeface="Montserrat"/>
              </a:endParaRPr>
            </a:p>
          </p:txBody>
        </p:sp>
      </p:grpSp>
    </p:spTree>
    <p:extLst>
      <p:ext uri="{BB962C8B-B14F-4D97-AF65-F5344CB8AC3E}">
        <p14:creationId xmlns:p14="http://schemas.microsoft.com/office/powerpoint/2010/main" val="2147307404"/>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4B22B-F0AA-4D0C-8D7A-D4C7D3D380A8}"/>
            </a:ext>
          </a:extLst>
        </p:cNvPr>
        <p:cNvGrpSpPr/>
        <p:nvPr/>
      </p:nvGrpSpPr>
      <p:grpSpPr>
        <a:xfrm>
          <a:off x="0" y="0"/>
          <a:ext cx="0" cy="0"/>
          <a:chOff x="0" y="0"/>
          <a:chExt cx="0" cy="0"/>
        </a:xfrm>
      </p:grpSpPr>
      <p:grpSp>
        <p:nvGrpSpPr>
          <p:cNvPr id="10" name="Grupa 9">
            <a:extLst>
              <a:ext uri="{FF2B5EF4-FFF2-40B4-BE49-F238E27FC236}">
                <a16:creationId xmlns:a16="http://schemas.microsoft.com/office/drawing/2014/main" id="{28061A2B-46FE-F1FA-A1C2-AE6C7580E2AC}"/>
              </a:ext>
            </a:extLst>
          </p:cNvPr>
          <p:cNvGrpSpPr/>
          <p:nvPr/>
        </p:nvGrpSpPr>
        <p:grpSpPr>
          <a:xfrm>
            <a:off x="0" y="1440000"/>
            <a:ext cx="12192000" cy="4743714"/>
            <a:chOff x="0" y="581708"/>
            <a:chExt cx="12192000" cy="4743714"/>
          </a:xfrm>
        </p:grpSpPr>
        <p:sp>
          <p:nvSpPr>
            <p:cNvPr id="4" name="Google Shape;90;p18">
              <a:extLst>
                <a:ext uri="{FF2B5EF4-FFF2-40B4-BE49-F238E27FC236}">
                  <a16:creationId xmlns:a16="http://schemas.microsoft.com/office/drawing/2014/main" id="{76FE9EF6-320B-C9D8-7037-CAF666B2FC56}"/>
                </a:ext>
              </a:extLst>
            </p:cNvPr>
            <p:cNvSpPr txBox="1"/>
            <p:nvPr/>
          </p:nvSpPr>
          <p:spPr>
            <a:xfrm>
              <a:off x="1524000" y="4092722"/>
              <a:ext cx="9144000" cy="123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2400" b="1" dirty="0">
                  <a:solidFill>
                    <a:schemeClr val="lt1"/>
                  </a:solidFill>
                  <a:highlight>
                    <a:srgbClr val="1155CC"/>
                  </a:highlight>
                  <a:latin typeface="+mj-lt"/>
                  <a:ea typeface="Montserrat"/>
                  <a:cs typeface="Montserrat"/>
                  <a:sym typeface="Montserrat"/>
                </a:rPr>
                <a:t>...it's a process,</a:t>
              </a:r>
              <a:r>
                <a:rPr lang="pl-PL" sz="2400" b="1" dirty="0">
                  <a:solidFill>
                    <a:schemeClr val="lt1"/>
                  </a:solidFill>
                  <a:highlight>
                    <a:srgbClr val="1155CC"/>
                  </a:highlight>
                  <a:latin typeface="+mj-lt"/>
                  <a:ea typeface="Montserrat"/>
                  <a:cs typeface="Montserrat"/>
                  <a:sym typeface="Montserrat"/>
                </a:rPr>
                <a:t> </a:t>
              </a:r>
              <a:r>
                <a:rPr lang="en-GB" sz="2400" b="1" dirty="0">
                  <a:solidFill>
                    <a:schemeClr val="lt1"/>
                  </a:solidFill>
                  <a:highlight>
                    <a:srgbClr val="1155CC"/>
                  </a:highlight>
                  <a:latin typeface="+mj-lt"/>
                  <a:ea typeface="Montserrat"/>
                  <a:cs typeface="Montserrat"/>
                  <a:sym typeface="Montserrat"/>
                </a:rPr>
                <a:t>not a single product or website</a:t>
              </a:r>
              <a:endParaRPr sz="2400" b="1" dirty="0">
                <a:solidFill>
                  <a:schemeClr val="lt1"/>
                </a:solidFill>
                <a:highlight>
                  <a:srgbClr val="1155CC"/>
                </a:highlight>
                <a:latin typeface="+mj-lt"/>
                <a:ea typeface="Montserrat"/>
                <a:cs typeface="Montserrat"/>
                <a:sym typeface="Montserrat"/>
              </a:endParaRPr>
            </a:p>
          </p:txBody>
        </p:sp>
        <p:cxnSp>
          <p:nvCxnSpPr>
            <p:cNvPr id="5" name="Google Shape;91;p18">
              <a:extLst>
                <a:ext uri="{FF2B5EF4-FFF2-40B4-BE49-F238E27FC236}">
                  <a16:creationId xmlns:a16="http://schemas.microsoft.com/office/drawing/2014/main" id="{0394EEAF-484D-BF2F-5860-77829EA0DE7C}"/>
                </a:ext>
              </a:extLst>
            </p:cNvPr>
            <p:cNvCxnSpPr>
              <a:cxnSpLocks/>
            </p:cNvCxnSpPr>
            <p:nvPr/>
          </p:nvCxnSpPr>
          <p:spPr>
            <a:xfrm>
              <a:off x="0" y="2351758"/>
              <a:ext cx="12192000" cy="0"/>
            </a:xfrm>
            <a:prstGeom prst="straightConnector1">
              <a:avLst/>
            </a:prstGeom>
            <a:noFill/>
            <a:ln w="9525" cap="flat" cmpd="sng">
              <a:solidFill>
                <a:srgbClr val="CCCCCC"/>
              </a:solidFill>
              <a:prstDash val="solid"/>
              <a:round/>
              <a:headEnd type="none" w="med" len="med"/>
              <a:tailEnd type="none" w="med" len="med"/>
            </a:ln>
          </p:spPr>
        </p:cxnSp>
        <p:sp>
          <p:nvSpPr>
            <p:cNvPr id="7" name="Google Shape;92;p18">
              <a:extLst>
                <a:ext uri="{FF2B5EF4-FFF2-40B4-BE49-F238E27FC236}">
                  <a16:creationId xmlns:a16="http://schemas.microsoft.com/office/drawing/2014/main" id="{DD060C52-3F6B-9CC9-0A12-E5C3BC6E4418}"/>
                </a:ext>
              </a:extLst>
            </p:cNvPr>
            <p:cNvSpPr/>
            <p:nvPr/>
          </p:nvSpPr>
          <p:spPr>
            <a:xfrm>
              <a:off x="4325900" y="581708"/>
              <a:ext cx="3540100" cy="3540100"/>
            </a:xfrm>
            <a:prstGeom prst="ellipse">
              <a:avLst/>
            </a:prstGeom>
            <a:solidFill>
              <a:srgbClr val="1155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93;p18">
              <a:extLst>
                <a:ext uri="{FF2B5EF4-FFF2-40B4-BE49-F238E27FC236}">
                  <a16:creationId xmlns:a16="http://schemas.microsoft.com/office/drawing/2014/main" id="{02A38E1C-2F11-B1DC-78CD-3FEF2C204BEB}"/>
                </a:ext>
              </a:extLst>
            </p:cNvPr>
            <p:cNvSpPr txBox="1"/>
            <p:nvPr/>
          </p:nvSpPr>
          <p:spPr>
            <a:xfrm>
              <a:off x="4764455" y="1965809"/>
              <a:ext cx="2662989" cy="92329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pl-PL" sz="2400" b="1" dirty="0">
                  <a:solidFill>
                    <a:schemeClr val="lt1"/>
                  </a:solidFill>
                  <a:latin typeface="+mj-lt"/>
                  <a:ea typeface="Montserrat"/>
                  <a:cs typeface="Montserrat"/>
                  <a:sym typeface="Montserrat"/>
                </a:rPr>
                <a:t>Accessibility</a:t>
              </a:r>
              <a:endParaRPr sz="2400" b="1" dirty="0">
                <a:solidFill>
                  <a:schemeClr val="lt1"/>
                </a:solidFill>
                <a:latin typeface="+mj-lt"/>
                <a:ea typeface="Montserrat"/>
                <a:cs typeface="Montserrat"/>
                <a:sym typeface="Montserrat"/>
              </a:endParaRPr>
            </a:p>
            <a:p>
              <a:pPr marL="0" lvl="0" indent="0" algn="ctr" rtl="0">
                <a:spcBef>
                  <a:spcPts val="0"/>
                </a:spcBef>
                <a:spcAft>
                  <a:spcPts val="0"/>
                </a:spcAft>
                <a:buNone/>
              </a:pPr>
              <a:r>
                <a:rPr lang="en" sz="2400" dirty="0">
                  <a:solidFill>
                    <a:schemeClr val="lt1"/>
                  </a:solidFill>
                  <a:latin typeface="+mj-lt"/>
                  <a:ea typeface="Montserrat"/>
                  <a:cs typeface="Montserrat"/>
                  <a:sym typeface="Montserrat"/>
                </a:rPr>
                <a:t>(</a:t>
              </a:r>
              <a:r>
                <a:rPr lang="en" sz="2400" dirty="0">
                  <a:solidFill>
                    <a:schemeClr val="lt1"/>
                  </a:solidFill>
                  <a:latin typeface="+mj-lt"/>
                  <a:ea typeface="Tahoma"/>
                  <a:cs typeface="Tahoma"/>
                  <a:sym typeface="Tahoma"/>
                </a:rPr>
                <a:t>a11y</a:t>
              </a:r>
              <a:r>
                <a:rPr lang="en" sz="2400" dirty="0">
                  <a:solidFill>
                    <a:schemeClr val="lt1"/>
                  </a:solidFill>
                  <a:latin typeface="+mj-lt"/>
                  <a:ea typeface="Montserrat"/>
                  <a:cs typeface="Montserrat"/>
                  <a:sym typeface="Montserrat"/>
                </a:rPr>
                <a:t>)</a:t>
              </a:r>
              <a:endParaRPr sz="2400" dirty="0">
                <a:solidFill>
                  <a:schemeClr val="lt1"/>
                </a:solidFill>
                <a:latin typeface="+mj-lt"/>
                <a:ea typeface="Montserrat"/>
                <a:cs typeface="Montserrat"/>
                <a:sym typeface="Montserrat"/>
              </a:endParaRPr>
            </a:p>
          </p:txBody>
        </p:sp>
      </p:grpSp>
    </p:spTree>
    <p:extLst>
      <p:ext uri="{BB962C8B-B14F-4D97-AF65-F5344CB8AC3E}">
        <p14:creationId xmlns:p14="http://schemas.microsoft.com/office/powerpoint/2010/main" val="851962357"/>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05D0A-D488-E382-9E16-DB8ADFC20136}"/>
            </a:ext>
          </a:extLst>
        </p:cNvPr>
        <p:cNvGrpSpPr/>
        <p:nvPr/>
      </p:nvGrpSpPr>
      <p:grpSpPr>
        <a:xfrm>
          <a:off x="0" y="0"/>
          <a:ext cx="0" cy="0"/>
          <a:chOff x="0" y="0"/>
          <a:chExt cx="0" cy="0"/>
        </a:xfrm>
      </p:grpSpPr>
      <p:sp>
        <p:nvSpPr>
          <p:cNvPr id="5" name="AutoShape 2">
            <a:extLst>
              <a:ext uri="{FF2B5EF4-FFF2-40B4-BE49-F238E27FC236}">
                <a16:creationId xmlns:a16="http://schemas.microsoft.com/office/drawing/2014/main" id="{B315C08E-11F7-0BCD-1825-83892EAB46F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Obraz 7" descr="Obraz zawierający krąg, zrzut ekranu, diagram, design">
            <a:extLst>
              <a:ext uri="{FF2B5EF4-FFF2-40B4-BE49-F238E27FC236}">
                <a16:creationId xmlns:a16="http://schemas.microsoft.com/office/drawing/2014/main" id="{BB79A2C3-3D83-B0CA-ECA8-CA7B6BCB8671}"/>
              </a:ext>
            </a:extLst>
          </p:cNvPr>
          <p:cNvPicPr>
            <a:picLocks noChangeAspect="1"/>
          </p:cNvPicPr>
          <p:nvPr/>
        </p:nvPicPr>
        <p:blipFill>
          <a:blip r:embed="rId2"/>
          <a:stretch>
            <a:fillRect/>
          </a:stretch>
        </p:blipFill>
        <p:spPr>
          <a:xfrm>
            <a:off x="1222477" y="1449029"/>
            <a:ext cx="9747045" cy="3655142"/>
          </a:xfrm>
          <a:prstGeom prst="rect">
            <a:avLst/>
          </a:prstGeom>
        </p:spPr>
      </p:pic>
      <p:sp>
        <p:nvSpPr>
          <p:cNvPr id="10" name="pole tekstowe 9">
            <a:extLst>
              <a:ext uri="{FF2B5EF4-FFF2-40B4-BE49-F238E27FC236}">
                <a16:creationId xmlns:a16="http://schemas.microsoft.com/office/drawing/2014/main" id="{6C0A9668-DFCD-D7B1-A9C6-C1E9A03A9FF2}"/>
              </a:ext>
            </a:extLst>
          </p:cNvPr>
          <p:cNvSpPr txBox="1"/>
          <p:nvPr/>
        </p:nvSpPr>
        <p:spPr>
          <a:xfrm>
            <a:off x="1222477" y="5281618"/>
            <a:ext cx="6096000" cy="246221"/>
          </a:xfrm>
          <a:prstGeom prst="rect">
            <a:avLst/>
          </a:prstGeom>
          <a:noFill/>
        </p:spPr>
        <p:txBody>
          <a:bodyPr wrap="square">
            <a:spAutoFit/>
          </a:bodyPr>
          <a:lstStyle/>
          <a:p>
            <a:r>
              <a:rPr lang="en-GB" sz="1000" dirty="0">
                <a:hlinkClick r:id="rId3"/>
              </a:rPr>
              <a:t>https://bb.agency/blog/accessibility-in-design-systems/</a:t>
            </a:r>
            <a:r>
              <a:rPr lang="pl-PL" sz="1000" dirty="0"/>
              <a:t> </a:t>
            </a:r>
            <a:endParaRPr lang="en-GB" sz="1000" dirty="0"/>
          </a:p>
        </p:txBody>
      </p:sp>
    </p:spTree>
    <p:extLst>
      <p:ext uri="{BB962C8B-B14F-4D97-AF65-F5344CB8AC3E}">
        <p14:creationId xmlns:p14="http://schemas.microsoft.com/office/powerpoint/2010/main" val="2616611448"/>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D6100-955A-609F-6707-E3C8064AC1A8}"/>
            </a:ext>
          </a:extLst>
        </p:cNvPr>
        <p:cNvGrpSpPr/>
        <p:nvPr/>
      </p:nvGrpSpPr>
      <p:grpSpPr>
        <a:xfrm>
          <a:off x="0" y="0"/>
          <a:ext cx="0" cy="0"/>
          <a:chOff x="0" y="0"/>
          <a:chExt cx="0" cy="0"/>
        </a:xfrm>
      </p:grpSpPr>
      <p:sp>
        <p:nvSpPr>
          <p:cNvPr id="4" name="pole tekstowe 3">
            <a:extLst>
              <a:ext uri="{FF2B5EF4-FFF2-40B4-BE49-F238E27FC236}">
                <a16:creationId xmlns:a16="http://schemas.microsoft.com/office/drawing/2014/main" id="{C51681D7-DE01-72DF-5184-A6C230D8D848}"/>
              </a:ext>
            </a:extLst>
          </p:cNvPr>
          <p:cNvSpPr txBox="1"/>
          <p:nvPr/>
        </p:nvSpPr>
        <p:spPr>
          <a:xfrm>
            <a:off x="1052067" y="1920532"/>
            <a:ext cx="7085600" cy="2528321"/>
          </a:xfrm>
          <a:prstGeom prst="rect">
            <a:avLst/>
          </a:prstGeom>
          <a:noFill/>
        </p:spPr>
        <p:txBody>
          <a:bodyPr wrap="square" rtlCol="0">
            <a:spAutoFit/>
          </a:bodyPr>
          <a:lstStyle/>
          <a:p>
            <a:pPr>
              <a:lnSpc>
                <a:spcPct val="150000"/>
              </a:lnSpc>
            </a:pPr>
            <a:r>
              <a:rPr lang="en-GB" sz="4800" b="1" dirty="0"/>
              <a:t>Perceivability</a:t>
            </a:r>
            <a:endParaRPr lang="pl-PL" sz="4800" b="1" dirty="0"/>
          </a:p>
          <a:p>
            <a:pPr>
              <a:lnSpc>
                <a:spcPct val="150000"/>
              </a:lnSpc>
            </a:pPr>
            <a:r>
              <a:rPr lang="en-GB" sz="2000" dirty="0"/>
              <a:t>Ensuring information and UI elements are presented in ways users can perceive (e.g., providing text alternatives for images, captions for videos).</a:t>
            </a:r>
          </a:p>
        </p:txBody>
      </p:sp>
    </p:spTree>
    <p:extLst>
      <p:ext uri="{BB962C8B-B14F-4D97-AF65-F5344CB8AC3E}">
        <p14:creationId xmlns:p14="http://schemas.microsoft.com/office/powerpoint/2010/main" val="1266632858"/>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6811E-DE1D-6B53-ED80-355177E1AF70}"/>
            </a:ext>
          </a:extLst>
        </p:cNvPr>
        <p:cNvGrpSpPr/>
        <p:nvPr/>
      </p:nvGrpSpPr>
      <p:grpSpPr>
        <a:xfrm>
          <a:off x="0" y="0"/>
          <a:ext cx="0" cy="0"/>
          <a:chOff x="0" y="0"/>
          <a:chExt cx="0" cy="0"/>
        </a:xfrm>
      </p:grpSpPr>
      <p:sp>
        <p:nvSpPr>
          <p:cNvPr id="4" name="pole tekstowe 3">
            <a:extLst>
              <a:ext uri="{FF2B5EF4-FFF2-40B4-BE49-F238E27FC236}">
                <a16:creationId xmlns:a16="http://schemas.microsoft.com/office/drawing/2014/main" id="{DAAA102A-3F39-CDBA-DB98-14D1A474891C}"/>
              </a:ext>
            </a:extLst>
          </p:cNvPr>
          <p:cNvSpPr txBox="1"/>
          <p:nvPr/>
        </p:nvSpPr>
        <p:spPr>
          <a:xfrm>
            <a:off x="1052067" y="1920532"/>
            <a:ext cx="7085600" cy="2528321"/>
          </a:xfrm>
          <a:prstGeom prst="rect">
            <a:avLst/>
          </a:prstGeom>
          <a:noFill/>
        </p:spPr>
        <p:txBody>
          <a:bodyPr wrap="square" rtlCol="0">
            <a:spAutoFit/>
          </a:bodyPr>
          <a:lstStyle/>
          <a:p>
            <a:pPr>
              <a:lnSpc>
                <a:spcPct val="150000"/>
              </a:lnSpc>
            </a:pPr>
            <a:r>
              <a:rPr lang="en-GB" sz="4800" b="1" dirty="0"/>
              <a:t>Operability</a:t>
            </a:r>
            <a:endParaRPr lang="pl-PL" sz="4800" b="1" dirty="0"/>
          </a:p>
          <a:p>
            <a:pPr>
              <a:lnSpc>
                <a:spcPct val="150000"/>
              </a:lnSpc>
            </a:pPr>
            <a:r>
              <a:rPr lang="en-GB" sz="2000" dirty="0"/>
              <a:t>Making sure users can interact with the interface using various methods, such as keyboard-only navigation for users who cannot use a mouse.</a:t>
            </a:r>
          </a:p>
        </p:txBody>
      </p:sp>
    </p:spTree>
    <p:extLst>
      <p:ext uri="{BB962C8B-B14F-4D97-AF65-F5344CB8AC3E}">
        <p14:creationId xmlns:p14="http://schemas.microsoft.com/office/powerpoint/2010/main" val="858191188"/>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7F0DA-2B4F-64ED-BAAA-6F770AC60655}"/>
            </a:ext>
          </a:extLst>
        </p:cNvPr>
        <p:cNvGrpSpPr/>
        <p:nvPr/>
      </p:nvGrpSpPr>
      <p:grpSpPr>
        <a:xfrm>
          <a:off x="0" y="0"/>
          <a:ext cx="0" cy="0"/>
          <a:chOff x="0" y="0"/>
          <a:chExt cx="0" cy="0"/>
        </a:xfrm>
      </p:grpSpPr>
      <p:sp>
        <p:nvSpPr>
          <p:cNvPr id="4" name="pole tekstowe 3">
            <a:extLst>
              <a:ext uri="{FF2B5EF4-FFF2-40B4-BE49-F238E27FC236}">
                <a16:creationId xmlns:a16="http://schemas.microsoft.com/office/drawing/2014/main" id="{E8BDC08D-1F23-9FE5-F37E-04AF57E6C30C}"/>
              </a:ext>
            </a:extLst>
          </p:cNvPr>
          <p:cNvSpPr txBox="1"/>
          <p:nvPr/>
        </p:nvSpPr>
        <p:spPr>
          <a:xfrm>
            <a:off x="1052067" y="1920532"/>
            <a:ext cx="7085600" cy="2066656"/>
          </a:xfrm>
          <a:prstGeom prst="rect">
            <a:avLst/>
          </a:prstGeom>
          <a:noFill/>
        </p:spPr>
        <p:txBody>
          <a:bodyPr wrap="square" rtlCol="0">
            <a:spAutoFit/>
          </a:bodyPr>
          <a:lstStyle/>
          <a:p>
            <a:pPr>
              <a:lnSpc>
                <a:spcPct val="150000"/>
              </a:lnSpc>
            </a:pPr>
            <a:r>
              <a:rPr lang="en-GB" sz="4800" b="1" dirty="0"/>
              <a:t>Understandability</a:t>
            </a:r>
            <a:endParaRPr lang="pl-PL" sz="4800" b="1" dirty="0"/>
          </a:p>
          <a:p>
            <a:pPr>
              <a:lnSpc>
                <a:spcPct val="150000"/>
              </a:lnSpc>
            </a:pPr>
            <a:r>
              <a:rPr lang="en-GB" sz="2000" dirty="0"/>
              <a:t>Designing content that is clear and intuitive, accommodating cognitive and learning disabilities.</a:t>
            </a:r>
          </a:p>
        </p:txBody>
      </p:sp>
    </p:spTree>
    <p:extLst>
      <p:ext uri="{BB962C8B-B14F-4D97-AF65-F5344CB8AC3E}">
        <p14:creationId xmlns:p14="http://schemas.microsoft.com/office/powerpoint/2010/main" val="2251910549"/>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FC0E1-EE84-6E4E-309F-B02CC8AE86D5}"/>
            </a:ext>
          </a:extLst>
        </p:cNvPr>
        <p:cNvGrpSpPr/>
        <p:nvPr/>
      </p:nvGrpSpPr>
      <p:grpSpPr>
        <a:xfrm>
          <a:off x="0" y="0"/>
          <a:ext cx="0" cy="0"/>
          <a:chOff x="0" y="0"/>
          <a:chExt cx="0" cy="0"/>
        </a:xfrm>
      </p:grpSpPr>
      <p:sp>
        <p:nvSpPr>
          <p:cNvPr id="4" name="pole tekstowe 3">
            <a:extLst>
              <a:ext uri="{FF2B5EF4-FFF2-40B4-BE49-F238E27FC236}">
                <a16:creationId xmlns:a16="http://schemas.microsoft.com/office/drawing/2014/main" id="{28A123A4-0224-88C8-03DA-3C835F42FAE6}"/>
              </a:ext>
            </a:extLst>
          </p:cNvPr>
          <p:cNvSpPr txBox="1"/>
          <p:nvPr/>
        </p:nvSpPr>
        <p:spPr>
          <a:xfrm>
            <a:off x="1052067" y="1920532"/>
            <a:ext cx="7085600" cy="2066656"/>
          </a:xfrm>
          <a:prstGeom prst="rect">
            <a:avLst/>
          </a:prstGeom>
          <a:noFill/>
        </p:spPr>
        <p:txBody>
          <a:bodyPr wrap="square" rtlCol="0">
            <a:spAutoFit/>
          </a:bodyPr>
          <a:lstStyle/>
          <a:p>
            <a:pPr>
              <a:lnSpc>
                <a:spcPct val="150000"/>
              </a:lnSpc>
            </a:pPr>
            <a:r>
              <a:rPr lang="en-GB" sz="4800" b="1" dirty="0"/>
              <a:t>Robustness</a:t>
            </a:r>
            <a:endParaRPr lang="pl-PL" sz="4800" b="1" dirty="0"/>
          </a:p>
          <a:p>
            <a:pPr>
              <a:lnSpc>
                <a:spcPct val="150000"/>
              </a:lnSpc>
            </a:pPr>
            <a:r>
              <a:rPr lang="en-GB" sz="2000" dirty="0"/>
              <a:t>Ensuring content works with various assistive technologies, such as screen readers or alternative input devices</a:t>
            </a:r>
            <a:r>
              <a:rPr lang="pl-PL" sz="2000" dirty="0"/>
              <a:t>.</a:t>
            </a:r>
            <a:endParaRPr lang="en-GB" sz="2000" dirty="0"/>
          </a:p>
        </p:txBody>
      </p:sp>
    </p:spTree>
    <p:extLst>
      <p:ext uri="{BB962C8B-B14F-4D97-AF65-F5344CB8AC3E}">
        <p14:creationId xmlns:p14="http://schemas.microsoft.com/office/powerpoint/2010/main" val="861595042"/>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C1CBD-FCD8-D062-3B36-BE74C229A145}"/>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3E72DA02-1B36-70B5-D085-FD5F9F3B98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38</a:t>
            </a:fld>
            <a:endParaRPr lang="pl-PL" dirty="0"/>
          </a:p>
        </p:txBody>
      </p:sp>
      <p:pic>
        <p:nvPicPr>
          <p:cNvPr id="3" name="Group 23" descr="preencoded.png">
            <a:extLst>
              <a:ext uri="{FF2B5EF4-FFF2-40B4-BE49-F238E27FC236}">
                <a16:creationId xmlns:a16="http://schemas.microsoft.com/office/drawing/2014/main" id="{511B00D5-A91A-E0D4-3764-28547852505E}"/>
              </a:ext>
            </a:extLst>
          </p:cNvPr>
          <p:cNvPicPr>
            <a:picLocks noChangeAspect="1"/>
          </p:cNvPicPr>
          <p:nvPr/>
        </p:nvPicPr>
        <p:blipFill>
          <a:blip r:embed="rId2"/>
          <a:srcRect/>
          <a:stretch/>
        </p:blipFill>
        <p:spPr>
          <a:xfrm>
            <a:off x="11669" y="5766843"/>
            <a:ext cx="12180331" cy="1091155"/>
          </a:xfrm>
          <a:prstGeom prst="rect">
            <a:avLst/>
          </a:prstGeom>
        </p:spPr>
      </p:pic>
      <p:sp>
        <p:nvSpPr>
          <p:cNvPr id="5" name="pole tekstowe 4">
            <a:extLst>
              <a:ext uri="{FF2B5EF4-FFF2-40B4-BE49-F238E27FC236}">
                <a16:creationId xmlns:a16="http://schemas.microsoft.com/office/drawing/2014/main" id="{BA79F704-2591-A92E-00E5-5206DBECDBD7}"/>
              </a:ext>
            </a:extLst>
          </p:cNvPr>
          <p:cNvSpPr txBox="1"/>
          <p:nvPr/>
        </p:nvSpPr>
        <p:spPr>
          <a:xfrm>
            <a:off x="1347452" y="2228671"/>
            <a:ext cx="9282447" cy="769441"/>
          </a:xfrm>
          <a:prstGeom prst="rect">
            <a:avLst/>
          </a:prstGeom>
          <a:noFill/>
        </p:spPr>
        <p:txBody>
          <a:bodyPr wrap="square">
            <a:spAutoFit/>
          </a:bodyPr>
          <a:lstStyle/>
          <a:p>
            <a:r>
              <a:rPr lang="pl-PL" sz="4400" b="1" i="0" dirty="0">
                <a:solidFill>
                  <a:srgbClr val="222222"/>
                </a:solidFill>
                <a:effectLst/>
                <a:latin typeface="Calibri" panose="020F0502020204030204" pitchFamily="34" charset="0"/>
              </a:rPr>
              <a:t>Best </a:t>
            </a:r>
            <a:r>
              <a:rPr lang="pl-PL" sz="4400" b="1" i="0" dirty="0" err="1">
                <a:solidFill>
                  <a:srgbClr val="222222"/>
                </a:solidFill>
                <a:effectLst/>
                <a:latin typeface="Calibri" panose="020F0502020204030204" pitchFamily="34" charset="0"/>
              </a:rPr>
              <a:t>practises</a:t>
            </a:r>
            <a:endParaRPr lang="en-US" sz="4400" b="1"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1813955079"/>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4703B-705D-341C-D955-BF5ACC386066}"/>
            </a:ext>
          </a:extLst>
        </p:cNvPr>
        <p:cNvGrpSpPr/>
        <p:nvPr/>
      </p:nvGrpSpPr>
      <p:grpSpPr>
        <a:xfrm>
          <a:off x="0" y="0"/>
          <a:ext cx="0" cy="0"/>
          <a:chOff x="0" y="0"/>
          <a:chExt cx="0" cy="0"/>
        </a:xfrm>
      </p:grpSpPr>
      <p:sp>
        <p:nvSpPr>
          <p:cNvPr id="4" name="pole tekstowe 3">
            <a:extLst>
              <a:ext uri="{FF2B5EF4-FFF2-40B4-BE49-F238E27FC236}">
                <a16:creationId xmlns:a16="http://schemas.microsoft.com/office/drawing/2014/main" id="{677AA79B-34E9-F76D-B6D6-4ECBE7793892}"/>
              </a:ext>
            </a:extLst>
          </p:cNvPr>
          <p:cNvSpPr txBox="1"/>
          <p:nvPr/>
        </p:nvSpPr>
        <p:spPr>
          <a:xfrm>
            <a:off x="1314284" y="1644866"/>
            <a:ext cx="7085600" cy="3451651"/>
          </a:xfrm>
          <a:prstGeom prst="rect">
            <a:avLst/>
          </a:prstGeom>
          <a:noFill/>
        </p:spPr>
        <p:txBody>
          <a:bodyPr wrap="square" rtlCol="0">
            <a:spAutoFit/>
          </a:bodyPr>
          <a:lstStyle/>
          <a:p>
            <a:pPr>
              <a:lnSpc>
                <a:spcPct val="150000"/>
              </a:lnSpc>
            </a:pPr>
            <a:r>
              <a:rPr lang="pl-PL" sz="4800" b="1" dirty="0"/>
              <a:t>WCAG</a:t>
            </a:r>
          </a:p>
          <a:p>
            <a:pPr>
              <a:lnSpc>
                <a:spcPct val="150000"/>
              </a:lnSpc>
            </a:pPr>
            <a:r>
              <a:rPr lang="pl-PL" sz="2000" dirty="0"/>
              <a:t>Web Content Accessibility </a:t>
            </a:r>
            <a:r>
              <a:rPr lang="en-US" sz="2000" dirty="0"/>
              <a:t>Guidelines</a:t>
            </a:r>
            <a:r>
              <a:rPr lang="pl-PL" sz="2000" dirty="0"/>
              <a:t> </a:t>
            </a:r>
            <a:r>
              <a:rPr lang="en-GB" sz="2000" dirty="0"/>
              <a:t>are a set of standards designed to make web content more accessible to people with disabilities. These guidelines help ensure that websites are usable by everyone, regardless of their abilities or limitations, through better design and functionality.</a:t>
            </a:r>
            <a:r>
              <a:rPr lang="pl-PL" sz="2000" dirty="0"/>
              <a:t>     </a:t>
            </a:r>
            <a:endParaRPr lang="en-GB" sz="2000" dirty="0"/>
          </a:p>
        </p:txBody>
      </p:sp>
    </p:spTree>
    <p:extLst>
      <p:ext uri="{BB962C8B-B14F-4D97-AF65-F5344CB8AC3E}">
        <p14:creationId xmlns:p14="http://schemas.microsoft.com/office/powerpoint/2010/main" val="127731831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5015B-C64B-195C-1979-AC4E0A8D91F4}"/>
            </a:ext>
          </a:extLst>
        </p:cNvPr>
        <p:cNvGrpSpPr/>
        <p:nvPr/>
      </p:nvGrpSpPr>
      <p:grpSpPr>
        <a:xfrm>
          <a:off x="0" y="0"/>
          <a:ext cx="0" cy="0"/>
          <a:chOff x="0" y="0"/>
          <a:chExt cx="0" cy="0"/>
        </a:xfrm>
      </p:grpSpPr>
      <p:sp>
        <p:nvSpPr>
          <p:cNvPr id="9" name="pole tekstowe 8">
            <a:extLst>
              <a:ext uri="{FF2B5EF4-FFF2-40B4-BE49-F238E27FC236}">
                <a16:creationId xmlns:a16="http://schemas.microsoft.com/office/drawing/2014/main" id="{0CE44843-FEC8-C398-DF44-AA2B784E9B01}"/>
              </a:ext>
            </a:extLst>
          </p:cNvPr>
          <p:cNvSpPr txBox="1"/>
          <p:nvPr/>
        </p:nvSpPr>
        <p:spPr>
          <a:xfrm>
            <a:off x="648625" y="-162531"/>
            <a:ext cx="7794161" cy="6247864"/>
          </a:xfrm>
          <a:prstGeom prst="rect">
            <a:avLst/>
          </a:prstGeom>
          <a:noFill/>
        </p:spPr>
        <p:txBody>
          <a:bodyPr wrap="square" rtlCol="0">
            <a:spAutoFit/>
          </a:bodyPr>
          <a:lstStyle/>
          <a:p>
            <a:r>
              <a:rPr lang="pl-PL" sz="40000" dirty="0">
                <a:solidFill>
                  <a:schemeClr val="accent1">
                    <a:lumMod val="20000"/>
                    <a:lumOff val="80000"/>
                  </a:schemeClr>
                </a:solidFill>
              </a:rPr>
              <a:t>”</a:t>
            </a:r>
            <a:endParaRPr lang="en-GB" sz="40000" dirty="0">
              <a:solidFill>
                <a:schemeClr val="accent1">
                  <a:lumMod val="20000"/>
                  <a:lumOff val="80000"/>
                </a:schemeClr>
              </a:solidFill>
            </a:endParaRPr>
          </a:p>
        </p:txBody>
      </p:sp>
      <p:sp>
        <p:nvSpPr>
          <p:cNvPr id="6" name="pole tekstowe 5">
            <a:extLst>
              <a:ext uri="{FF2B5EF4-FFF2-40B4-BE49-F238E27FC236}">
                <a16:creationId xmlns:a16="http://schemas.microsoft.com/office/drawing/2014/main" id="{6D686264-58D8-8F7D-2753-D4780D69259E}"/>
              </a:ext>
            </a:extLst>
          </p:cNvPr>
          <p:cNvSpPr txBox="1"/>
          <p:nvPr/>
        </p:nvSpPr>
        <p:spPr>
          <a:xfrm>
            <a:off x="2553200" y="1321486"/>
            <a:ext cx="7085600" cy="3174652"/>
          </a:xfrm>
          <a:prstGeom prst="rect">
            <a:avLst/>
          </a:prstGeom>
          <a:noFill/>
        </p:spPr>
        <p:txBody>
          <a:bodyPr wrap="square" rtlCol="0">
            <a:spAutoFit/>
          </a:bodyPr>
          <a:lstStyle/>
          <a:p>
            <a:pPr>
              <a:lnSpc>
                <a:spcPct val="150000"/>
              </a:lnSpc>
            </a:pPr>
            <a:r>
              <a:rPr lang="pl-PL" sz="3600" b="1" dirty="0"/>
              <a:t>Universal Design</a:t>
            </a:r>
          </a:p>
          <a:p>
            <a:pPr>
              <a:lnSpc>
                <a:spcPct val="150000"/>
              </a:lnSpc>
            </a:pPr>
            <a:r>
              <a:rPr lang="en-GB" sz="2000" dirty="0"/>
              <a:t>The design of products, environments, programmes and services to be usable by all people, to the greatest extent possible, without the need for adaptation or specialized design. “Universal design” shall not exclude assistive devices for groups of persons with disabilities where this is needed.</a:t>
            </a:r>
          </a:p>
        </p:txBody>
      </p:sp>
      <p:sp>
        <p:nvSpPr>
          <p:cNvPr id="5" name="pole tekstowe 4">
            <a:extLst>
              <a:ext uri="{FF2B5EF4-FFF2-40B4-BE49-F238E27FC236}">
                <a16:creationId xmlns:a16="http://schemas.microsoft.com/office/drawing/2014/main" id="{44834A8D-D569-F192-32FD-7E55E627CD14}"/>
              </a:ext>
            </a:extLst>
          </p:cNvPr>
          <p:cNvSpPr txBox="1"/>
          <p:nvPr/>
        </p:nvSpPr>
        <p:spPr>
          <a:xfrm>
            <a:off x="2553200" y="4982958"/>
            <a:ext cx="7249886" cy="307777"/>
          </a:xfrm>
          <a:prstGeom prst="rect">
            <a:avLst/>
          </a:prstGeom>
          <a:noFill/>
        </p:spPr>
        <p:txBody>
          <a:bodyPr wrap="square">
            <a:spAutoFit/>
          </a:bodyPr>
          <a:lstStyle/>
          <a:p>
            <a:r>
              <a:rPr lang="en-GB" dirty="0"/>
              <a:t>Convention on the Rights of Persons with Disabilities, Article 2</a:t>
            </a:r>
          </a:p>
        </p:txBody>
      </p:sp>
    </p:spTree>
    <p:extLst>
      <p:ext uri="{BB962C8B-B14F-4D97-AF65-F5344CB8AC3E}">
        <p14:creationId xmlns:p14="http://schemas.microsoft.com/office/powerpoint/2010/main" val="1518621227"/>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CED8C-EA8A-1585-3727-048FD83B6B0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FFC1675E-4E3B-BFCD-AAA0-7F5D33EB5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16" y="158003"/>
            <a:ext cx="9345057" cy="6541994"/>
          </a:xfrm>
          <a:prstGeom prst="rect">
            <a:avLst/>
          </a:prstGeom>
          <a:noFill/>
          <a:extLst>
            <a:ext uri="{909E8E84-426E-40DD-AFC4-6F175D3DCCD1}">
              <a14:hiddenFill xmlns:a14="http://schemas.microsoft.com/office/drawing/2010/main">
                <a:solidFill>
                  <a:srgbClr val="FFFFFF"/>
                </a:solidFill>
              </a14:hiddenFill>
            </a:ext>
          </a:extLst>
        </p:spPr>
      </p:pic>
      <p:sp>
        <p:nvSpPr>
          <p:cNvPr id="3" name="pole tekstowe 2">
            <a:extLst>
              <a:ext uri="{FF2B5EF4-FFF2-40B4-BE49-F238E27FC236}">
                <a16:creationId xmlns:a16="http://schemas.microsoft.com/office/drawing/2014/main" id="{D4252B51-5CDE-2956-67AB-57E852ECD67A}"/>
              </a:ext>
            </a:extLst>
          </p:cNvPr>
          <p:cNvSpPr txBox="1"/>
          <p:nvPr/>
        </p:nvSpPr>
        <p:spPr>
          <a:xfrm>
            <a:off x="9318812" y="5688927"/>
            <a:ext cx="2467535" cy="523220"/>
          </a:xfrm>
          <a:prstGeom prst="rect">
            <a:avLst/>
          </a:prstGeom>
          <a:noFill/>
        </p:spPr>
        <p:txBody>
          <a:bodyPr wrap="square">
            <a:spAutoFit/>
          </a:bodyPr>
          <a:lstStyle/>
          <a:p>
            <a:r>
              <a:rPr lang="pl-PL" dirty="0">
                <a:hlinkClick r:id="rId3"/>
              </a:rPr>
              <a:t>https://www.andrewhick.com/accessibility/wcag-map/</a:t>
            </a:r>
            <a:r>
              <a:rPr lang="pl-PL" dirty="0"/>
              <a:t> </a:t>
            </a:r>
            <a:endParaRPr lang="en-GB" dirty="0"/>
          </a:p>
        </p:txBody>
      </p:sp>
    </p:spTree>
    <p:extLst>
      <p:ext uri="{BB962C8B-B14F-4D97-AF65-F5344CB8AC3E}">
        <p14:creationId xmlns:p14="http://schemas.microsoft.com/office/powerpoint/2010/main" val="312424332"/>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9384E-7DFD-D22B-A885-D2D22A0D58B1}"/>
            </a:ext>
          </a:extLst>
        </p:cNvPr>
        <p:cNvGrpSpPr/>
        <p:nvPr/>
      </p:nvGrpSpPr>
      <p:grpSpPr>
        <a:xfrm>
          <a:off x="0" y="0"/>
          <a:ext cx="0" cy="0"/>
          <a:chOff x="0" y="0"/>
          <a:chExt cx="0" cy="0"/>
        </a:xfrm>
      </p:grpSpPr>
      <p:sp>
        <p:nvSpPr>
          <p:cNvPr id="3" name="pole tekstowe 2">
            <a:extLst>
              <a:ext uri="{FF2B5EF4-FFF2-40B4-BE49-F238E27FC236}">
                <a16:creationId xmlns:a16="http://schemas.microsoft.com/office/drawing/2014/main" id="{425A6D1F-025C-AB69-D431-C91C44F184EA}"/>
              </a:ext>
            </a:extLst>
          </p:cNvPr>
          <p:cNvSpPr txBox="1"/>
          <p:nvPr/>
        </p:nvSpPr>
        <p:spPr>
          <a:xfrm>
            <a:off x="732866" y="6139403"/>
            <a:ext cx="2884394" cy="307777"/>
          </a:xfrm>
          <a:prstGeom prst="rect">
            <a:avLst/>
          </a:prstGeom>
          <a:noFill/>
        </p:spPr>
        <p:txBody>
          <a:bodyPr wrap="square">
            <a:spAutoFit/>
          </a:bodyPr>
          <a:lstStyle/>
          <a:p>
            <a:r>
              <a:rPr lang="pl-PL" dirty="0">
                <a:hlinkClick r:id="rId2"/>
              </a:rPr>
              <a:t>https://not-checklist.intopia.digital/</a:t>
            </a:r>
            <a:r>
              <a:rPr lang="pl-PL" dirty="0"/>
              <a:t> </a:t>
            </a:r>
            <a:endParaRPr lang="en-GB" dirty="0"/>
          </a:p>
        </p:txBody>
      </p:sp>
      <p:pic>
        <p:nvPicPr>
          <p:cNvPr id="4" name="Obraz 3">
            <a:extLst>
              <a:ext uri="{FF2B5EF4-FFF2-40B4-BE49-F238E27FC236}">
                <a16:creationId xmlns:a16="http://schemas.microsoft.com/office/drawing/2014/main" id="{05FFE7E5-C124-ADCB-D0C7-8B7094109CE2}"/>
              </a:ext>
            </a:extLst>
          </p:cNvPr>
          <p:cNvPicPr>
            <a:picLocks noChangeAspect="1"/>
          </p:cNvPicPr>
          <p:nvPr/>
        </p:nvPicPr>
        <p:blipFill>
          <a:blip r:embed="rId3"/>
          <a:stretch>
            <a:fillRect/>
          </a:stretch>
        </p:blipFill>
        <p:spPr>
          <a:xfrm>
            <a:off x="732866" y="951839"/>
            <a:ext cx="9728946" cy="4655885"/>
          </a:xfrm>
          <a:prstGeom prst="rect">
            <a:avLst/>
          </a:prstGeom>
        </p:spPr>
      </p:pic>
    </p:spTree>
    <p:extLst>
      <p:ext uri="{BB962C8B-B14F-4D97-AF65-F5344CB8AC3E}">
        <p14:creationId xmlns:p14="http://schemas.microsoft.com/office/powerpoint/2010/main" val="565313204"/>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9D670-D542-3325-E432-2B01E42D43B5}"/>
            </a:ext>
          </a:extLst>
        </p:cNvPr>
        <p:cNvGrpSpPr/>
        <p:nvPr/>
      </p:nvGrpSpPr>
      <p:grpSpPr>
        <a:xfrm>
          <a:off x="0" y="0"/>
          <a:ext cx="0" cy="0"/>
          <a:chOff x="0" y="0"/>
          <a:chExt cx="0" cy="0"/>
        </a:xfrm>
      </p:grpSpPr>
      <p:sp>
        <p:nvSpPr>
          <p:cNvPr id="4" name="pole tekstowe 3">
            <a:extLst>
              <a:ext uri="{FF2B5EF4-FFF2-40B4-BE49-F238E27FC236}">
                <a16:creationId xmlns:a16="http://schemas.microsoft.com/office/drawing/2014/main" id="{2CDFD093-71F4-C026-ABB5-B365D05DB8FB}"/>
              </a:ext>
            </a:extLst>
          </p:cNvPr>
          <p:cNvSpPr txBox="1"/>
          <p:nvPr/>
        </p:nvSpPr>
        <p:spPr>
          <a:xfrm>
            <a:off x="1173090" y="1472342"/>
            <a:ext cx="9234934" cy="3451651"/>
          </a:xfrm>
          <a:prstGeom prst="rect">
            <a:avLst/>
          </a:prstGeom>
          <a:noFill/>
        </p:spPr>
        <p:txBody>
          <a:bodyPr wrap="square" rtlCol="0">
            <a:spAutoFit/>
          </a:bodyPr>
          <a:lstStyle/>
          <a:p>
            <a:pPr>
              <a:lnSpc>
                <a:spcPct val="150000"/>
              </a:lnSpc>
            </a:pPr>
            <a:r>
              <a:rPr lang="pl-PL" sz="4800" b="1" dirty="0"/>
              <a:t>EN 301 549 V3.2.1 </a:t>
            </a:r>
          </a:p>
          <a:p>
            <a:pPr>
              <a:lnSpc>
                <a:spcPct val="150000"/>
              </a:lnSpc>
            </a:pPr>
            <a:r>
              <a:rPr lang="en-GB" sz="2000" dirty="0"/>
              <a:t>European standard that defines accessibility requirements for ICT products and services, including digital content, software, hardware, and public procurement. It ensures that both digital and physical technologies, such as websites, apps, kiosks, and terminals, are accessible to people with disabilities, promoting inclusivity across various platforms and environments.</a:t>
            </a:r>
          </a:p>
        </p:txBody>
      </p:sp>
    </p:spTree>
    <p:extLst>
      <p:ext uri="{BB962C8B-B14F-4D97-AF65-F5344CB8AC3E}">
        <p14:creationId xmlns:p14="http://schemas.microsoft.com/office/powerpoint/2010/main" val="1299544897"/>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060ED-2FF3-A2E2-7150-181CD102AA23}"/>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8B3B60A2-CAB1-0EC6-8932-46DD70C062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43</a:t>
            </a:fld>
            <a:endParaRPr lang="pl-PL" dirty="0"/>
          </a:p>
        </p:txBody>
      </p:sp>
      <p:pic>
        <p:nvPicPr>
          <p:cNvPr id="3" name="Group 23" descr="preencoded.png">
            <a:extLst>
              <a:ext uri="{FF2B5EF4-FFF2-40B4-BE49-F238E27FC236}">
                <a16:creationId xmlns:a16="http://schemas.microsoft.com/office/drawing/2014/main" id="{E63679EA-6AAA-9E44-F48E-B90D71F4AE43}"/>
              </a:ext>
            </a:extLst>
          </p:cNvPr>
          <p:cNvPicPr>
            <a:picLocks noChangeAspect="1"/>
          </p:cNvPicPr>
          <p:nvPr/>
        </p:nvPicPr>
        <p:blipFill>
          <a:blip r:embed="rId2"/>
          <a:srcRect/>
          <a:stretch/>
        </p:blipFill>
        <p:spPr>
          <a:xfrm>
            <a:off x="11669" y="5766843"/>
            <a:ext cx="12180331" cy="1091155"/>
          </a:xfrm>
          <a:prstGeom prst="rect">
            <a:avLst/>
          </a:prstGeom>
        </p:spPr>
      </p:pic>
      <p:sp>
        <p:nvSpPr>
          <p:cNvPr id="5" name="pole tekstowe 4">
            <a:extLst>
              <a:ext uri="{FF2B5EF4-FFF2-40B4-BE49-F238E27FC236}">
                <a16:creationId xmlns:a16="http://schemas.microsoft.com/office/drawing/2014/main" id="{DC6382A7-FD79-A854-D336-0F5C1BAA56E0}"/>
              </a:ext>
            </a:extLst>
          </p:cNvPr>
          <p:cNvSpPr txBox="1"/>
          <p:nvPr/>
        </p:nvSpPr>
        <p:spPr>
          <a:xfrm>
            <a:off x="1286940" y="2262288"/>
            <a:ext cx="9282447" cy="1569660"/>
          </a:xfrm>
          <a:prstGeom prst="rect">
            <a:avLst/>
          </a:prstGeom>
          <a:noFill/>
        </p:spPr>
        <p:txBody>
          <a:bodyPr wrap="square">
            <a:spAutoFit/>
          </a:bodyPr>
          <a:lstStyle/>
          <a:p>
            <a:r>
              <a:rPr lang="pl-PL" sz="2400" dirty="0">
                <a:solidFill>
                  <a:srgbClr val="222222"/>
                </a:solidFill>
                <a:latin typeface="Calibri" panose="020F0502020204030204" pitchFamily="34" charset="0"/>
              </a:rPr>
              <a:t>Part 2</a:t>
            </a:r>
          </a:p>
          <a:p>
            <a:r>
              <a:rPr lang="en-US" sz="7200" b="0" i="0" dirty="0">
                <a:solidFill>
                  <a:srgbClr val="222222"/>
                </a:solidFill>
                <a:effectLst/>
                <a:latin typeface="Calibri" panose="020F0502020204030204" pitchFamily="34" charset="0"/>
              </a:rPr>
              <a:t>Awareness</a:t>
            </a:r>
            <a:r>
              <a:rPr lang="pl-PL" sz="4400" b="0" i="0" dirty="0">
                <a:solidFill>
                  <a:srgbClr val="222222"/>
                </a:solidFill>
                <a:effectLst/>
                <a:latin typeface="Calibri" panose="020F0502020204030204" pitchFamily="34" charset="0"/>
              </a:rPr>
              <a:t> </a:t>
            </a:r>
          </a:p>
        </p:txBody>
      </p:sp>
    </p:spTree>
    <p:extLst>
      <p:ext uri="{BB962C8B-B14F-4D97-AF65-F5344CB8AC3E}">
        <p14:creationId xmlns:p14="http://schemas.microsoft.com/office/powerpoint/2010/main" val="3581275235"/>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94D4-BD1A-4C22-48DD-4E8EB04A16F2}"/>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FB5EEED5-1C72-A28D-D8AF-E913681EA4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44</a:t>
            </a:fld>
            <a:endParaRPr lang="pl-PL" dirty="0"/>
          </a:p>
        </p:txBody>
      </p:sp>
      <p:pic>
        <p:nvPicPr>
          <p:cNvPr id="3" name="Group 23" descr="preencoded.png">
            <a:extLst>
              <a:ext uri="{FF2B5EF4-FFF2-40B4-BE49-F238E27FC236}">
                <a16:creationId xmlns:a16="http://schemas.microsoft.com/office/drawing/2014/main" id="{D5F77BCC-741F-B687-9126-97E987191918}"/>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3ADCC0F0-573A-888F-5D0A-AEABEECEB621}"/>
              </a:ext>
            </a:extLst>
          </p:cNvPr>
          <p:cNvSpPr txBox="1"/>
          <p:nvPr/>
        </p:nvSpPr>
        <p:spPr>
          <a:xfrm>
            <a:off x="1165917" y="2564847"/>
            <a:ext cx="9282447" cy="769441"/>
          </a:xfrm>
          <a:prstGeom prst="rect">
            <a:avLst/>
          </a:prstGeom>
          <a:noFill/>
        </p:spPr>
        <p:txBody>
          <a:bodyPr wrap="square">
            <a:spAutoFit/>
          </a:bodyPr>
          <a:lstStyle/>
          <a:p>
            <a:r>
              <a:rPr lang="en-US" sz="4400" b="1" i="0" dirty="0">
                <a:solidFill>
                  <a:srgbClr val="222222"/>
                </a:solidFill>
                <a:effectLst/>
                <a:latin typeface="Calibri" panose="020F0502020204030204" pitchFamily="34" charset="0"/>
              </a:rPr>
              <a:t>Disability</a:t>
            </a:r>
            <a:r>
              <a:rPr lang="pl-PL" sz="4400" b="1" i="0" dirty="0">
                <a:solidFill>
                  <a:srgbClr val="222222"/>
                </a:solidFill>
                <a:effectLst/>
                <a:latin typeface="Calibri" panose="020F0502020204030204" pitchFamily="34" charset="0"/>
              </a:rPr>
              <a:t> – </a:t>
            </a:r>
            <a:r>
              <a:rPr lang="en-US" sz="4400" b="1" i="0" dirty="0">
                <a:solidFill>
                  <a:srgbClr val="222222"/>
                </a:solidFill>
                <a:effectLst/>
                <a:latin typeface="Calibri" panose="020F0502020204030204" pitchFamily="34" charset="0"/>
              </a:rPr>
              <a:t>how</a:t>
            </a:r>
            <a:r>
              <a:rPr lang="pl-PL" sz="4400" b="1" i="0" dirty="0">
                <a:solidFill>
                  <a:srgbClr val="222222"/>
                </a:solidFill>
                <a:effectLst/>
                <a:latin typeface="Calibri" panose="020F0502020204030204" pitchFamily="34" charset="0"/>
              </a:rPr>
              <a:t> to </a:t>
            </a:r>
            <a:r>
              <a:rPr lang="en-US" sz="4400" b="1" i="0" dirty="0">
                <a:solidFill>
                  <a:srgbClr val="222222"/>
                </a:solidFill>
                <a:effectLst/>
                <a:latin typeface="Calibri" panose="020F0502020204030204" pitchFamily="34" charset="0"/>
              </a:rPr>
              <a:t>understand</a:t>
            </a:r>
            <a:r>
              <a:rPr lang="pl-PL" sz="4400" b="1" i="0" dirty="0">
                <a:solidFill>
                  <a:srgbClr val="222222"/>
                </a:solidFill>
                <a:effectLst/>
                <a:latin typeface="Calibri" panose="020F0502020204030204" pitchFamily="34" charset="0"/>
              </a:rPr>
              <a:t> </a:t>
            </a:r>
            <a:r>
              <a:rPr lang="en-US" sz="4400" b="1" i="0" dirty="0">
                <a:solidFill>
                  <a:srgbClr val="222222"/>
                </a:solidFill>
                <a:effectLst/>
                <a:latin typeface="Calibri" panose="020F0502020204030204" pitchFamily="34" charset="0"/>
              </a:rPr>
              <a:t>it</a:t>
            </a:r>
            <a:r>
              <a:rPr lang="pl-PL" sz="4400" b="1" i="0" dirty="0">
                <a:solidFill>
                  <a:srgbClr val="222222"/>
                </a:solidFill>
                <a:effectLst/>
                <a:latin typeface="Calibri" panose="020F0502020204030204" pitchFamily="34" charset="0"/>
              </a:rPr>
              <a:t> </a:t>
            </a:r>
          </a:p>
        </p:txBody>
      </p:sp>
    </p:spTree>
    <p:extLst>
      <p:ext uri="{BB962C8B-B14F-4D97-AF65-F5344CB8AC3E}">
        <p14:creationId xmlns:p14="http://schemas.microsoft.com/office/powerpoint/2010/main" val="1298238527"/>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77819-E739-8AAF-11F2-355AABF4E75A}"/>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B6C69F5-8ECE-DB1A-7274-54132FA904B1}"/>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45</a:t>
            </a:fld>
            <a:endParaRPr lang="pl-PL" dirty="0"/>
          </a:p>
        </p:txBody>
      </p:sp>
      <p:pic>
        <p:nvPicPr>
          <p:cNvPr id="3" name="Group 23" descr="preencoded.png">
            <a:extLst>
              <a:ext uri="{FF2B5EF4-FFF2-40B4-BE49-F238E27FC236}">
                <a16:creationId xmlns:a16="http://schemas.microsoft.com/office/drawing/2014/main" id="{77B8618F-13C4-F6B3-618B-EF6A61514E75}"/>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1F19A3E0-AC98-000C-62C6-782BAEBB4FB6}"/>
              </a:ext>
            </a:extLst>
          </p:cNvPr>
          <p:cNvSpPr txBox="1"/>
          <p:nvPr/>
        </p:nvSpPr>
        <p:spPr>
          <a:xfrm>
            <a:off x="1051617" y="2517783"/>
            <a:ext cx="9282447" cy="1200329"/>
          </a:xfrm>
          <a:prstGeom prst="rect">
            <a:avLst/>
          </a:prstGeom>
          <a:noFill/>
        </p:spPr>
        <p:txBody>
          <a:bodyPr wrap="square">
            <a:spAutoFit/>
          </a:bodyPr>
          <a:lstStyle/>
          <a:p>
            <a:r>
              <a:rPr lang="pl-PL" sz="4400" dirty="0">
                <a:solidFill>
                  <a:srgbClr val="222222"/>
                </a:solidFill>
                <a:latin typeface="Calibri" panose="020F0502020204030204" pitchFamily="34" charset="0"/>
              </a:rPr>
              <a:t>Close </a:t>
            </a:r>
            <a:r>
              <a:rPr lang="pl-PL" sz="4400" dirty="0" err="1">
                <a:solidFill>
                  <a:srgbClr val="222222"/>
                </a:solidFill>
                <a:latin typeface="Calibri" panose="020F0502020204030204" pitchFamily="34" charset="0"/>
              </a:rPr>
              <a:t>your</a:t>
            </a:r>
            <a:r>
              <a:rPr lang="pl-PL" sz="4400" dirty="0">
                <a:solidFill>
                  <a:srgbClr val="222222"/>
                </a:solidFill>
                <a:latin typeface="Calibri" panose="020F0502020204030204" pitchFamily="34" charset="0"/>
              </a:rPr>
              <a:t> </a:t>
            </a:r>
            <a:r>
              <a:rPr lang="pl-PL" sz="4400" dirty="0" err="1">
                <a:solidFill>
                  <a:srgbClr val="222222"/>
                </a:solidFill>
                <a:latin typeface="Calibri" panose="020F0502020204030204" pitchFamily="34" charset="0"/>
              </a:rPr>
              <a:t>eyes</a:t>
            </a:r>
            <a:endParaRPr lang="pl-PL" sz="4400" dirty="0">
              <a:solidFill>
                <a:srgbClr val="222222"/>
              </a:solidFill>
              <a:latin typeface="Calibri" panose="020F0502020204030204" pitchFamily="34" charset="0"/>
            </a:endParaRPr>
          </a:p>
          <a:p>
            <a:r>
              <a:rPr lang="en-GB" sz="2800" dirty="0"/>
              <a:t>What do you see when you hear the word "disability"?</a:t>
            </a:r>
            <a:endParaRPr lang="en-GB" sz="2800" b="0"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3912116904"/>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40414-F277-E2B8-7F92-3F50682705B7}"/>
            </a:ext>
          </a:extLst>
        </p:cNvPr>
        <p:cNvGrpSpPr/>
        <p:nvPr/>
      </p:nvGrpSpPr>
      <p:grpSpPr>
        <a:xfrm>
          <a:off x="0" y="0"/>
          <a:ext cx="0" cy="0"/>
          <a:chOff x="0" y="0"/>
          <a:chExt cx="0" cy="0"/>
        </a:xfrm>
      </p:grpSpPr>
      <p:pic>
        <p:nvPicPr>
          <p:cNvPr id="5" name="Google Shape;212;p33">
            <a:extLst>
              <a:ext uri="{FF2B5EF4-FFF2-40B4-BE49-F238E27FC236}">
                <a16:creationId xmlns:a16="http://schemas.microsoft.com/office/drawing/2014/main" id="{8EA0CC1B-0CF6-32C4-666F-A67BA3767794}"/>
              </a:ext>
            </a:extLst>
          </p:cNvPr>
          <p:cNvPicPr preferRelativeResize="0"/>
          <p:nvPr/>
        </p:nvPicPr>
        <p:blipFill>
          <a:blip r:embed="rId2">
            <a:alphaModFix/>
          </a:blip>
          <a:stretch>
            <a:fillRect/>
          </a:stretch>
        </p:blipFill>
        <p:spPr>
          <a:xfrm>
            <a:off x="1142999" y="2322697"/>
            <a:ext cx="9906002" cy="1934766"/>
          </a:xfrm>
          <a:prstGeom prst="rect">
            <a:avLst/>
          </a:prstGeom>
          <a:noFill/>
          <a:ln>
            <a:noFill/>
          </a:ln>
        </p:spPr>
      </p:pic>
      <p:sp>
        <p:nvSpPr>
          <p:cNvPr id="6" name="pole tekstowe 5">
            <a:extLst>
              <a:ext uri="{FF2B5EF4-FFF2-40B4-BE49-F238E27FC236}">
                <a16:creationId xmlns:a16="http://schemas.microsoft.com/office/drawing/2014/main" id="{1D46645D-5DAC-C5B9-7751-F7552D64D317}"/>
              </a:ext>
            </a:extLst>
          </p:cNvPr>
          <p:cNvSpPr txBox="1"/>
          <p:nvPr/>
        </p:nvSpPr>
        <p:spPr>
          <a:xfrm>
            <a:off x="1346707" y="4960852"/>
            <a:ext cx="6096000" cy="246221"/>
          </a:xfrm>
          <a:prstGeom prst="rect">
            <a:avLst/>
          </a:prstGeom>
          <a:noFill/>
        </p:spPr>
        <p:txBody>
          <a:bodyPr wrap="square">
            <a:spAutoFit/>
          </a:bodyPr>
          <a:lstStyle/>
          <a:p>
            <a:r>
              <a:rPr lang="en-GB" sz="1000" dirty="0"/>
              <a:t>www.iso.org/obp</a:t>
            </a:r>
          </a:p>
        </p:txBody>
      </p:sp>
    </p:spTree>
    <p:extLst>
      <p:ext uri="{BB962C8B-B14F-4D97-AF65-F5344CB8AC3E}">
        <p14:creationId xmlns:p14="http://schemas.microsoft.com/office/powerpoint/2010/main" val="1637316772"/>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E9C5E-50A2-206B-DAC3-45AD46BBE473}"/>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38757C22-BC40-EBE4-CA27-765D789BEDCA}"/>
              </a:ext>
            </a:extLst>
          </p:cNvPr>
          <p:cNvSpPr txBox="1"/>
          <p:nvPr/>
        </p:nvSpPr>
        <p:spPr>
          <a:xfrm>
            <a:off x="1346707" y="4960852"/>
            <a:ext cx="6096000" cy="246221"/>
          </a:xfrm>
          <a:prstGeom prst="rect">
            <a:avLst/>
          </a:prstGeom>
          <a:noFill/>
        </p:spPr>
        <p:txBody>
          <a:bodyPr wrap="square">
            <a:spAutoFit/>
          </a:bodyPr>
          <a:lstStyle/>
          <a:p>
            <a:r>
              <a:rPr lang="en-GB" sz="1000" dirty="0"/>
              <a:t>World Health Organization 1980</a:t>
            </a:r>
          </a:p>
        </p:txBody>
      </p:sp>
      <p:pic>
        <p:nvPicPr>
          <p:cNvPr id="2" name="Google Shape;221;p34">
            <a:extLst>
              <a:ext uri="{FF2B5EF4-FFF2-40B4-BE49-F238E27FC236}">
                <a16:creationId xmlns:a16="http://schemas.microsoft.com/office/drawing/2014/main" id="{467733DE-A906-D4A7-CB81-A446A47C7594}"/>
              </a:ext>
            </a:extLst>
          </p:cNvPr>
          <p:cNvPicPr preferRelativeResize="0"/>
          <p:nvPr/>
        </p:nvPicPr>
        <p:blipFill>
          <a:blip r:embed="rId2">
            <a:alphaModFix/>
          </a:blip>
          <a:stretch>
            <a:fillRect/>
          </a:stretch>
        </p:blipFill>
        <p:spPr>
          <a:xfrm>
            <a:off x="1346707" y="929765"/>
            <a:ext cx="1632824" cy="1632824"/>
          </a:xfrm>
          <a:prstGeom prst="rect">
            <a:avLst/>
          </a:prstGeom>
          <a:noFill/>
          <a:ln>
            <a:noFill/>
          </a:ln>
        </p:spPr>
      </p:pic>
      <p:sp>
        <p:nvSpPr>
          <p:cNvPr id="3" name="Rectangle 1">
            <a:extLst>
              <a:ext uri="{FF2B5EF4-FFF2-40B4-BE49-F238E27FC236}">
                <a16:creationId xmlns:a16="http://schemas.microsoft.com/office/drawing/2014/main" id="{29144FEC-1CD9-95DB-0F10-454A8B0C4A0A}"/>
              </a:ext>
            </a:extLst>
          </p:cNvPr>
          <p:cNvSpPr>
            <a:spLocks noChangeArrowheads="1"/>
          </p:cNvSpPr>
          <p:nvPr/>
        </p:nvSpPr>
        <p:spPr bwMode="auto">
          <a:xfrm>
            <a:off x="1346707" y="3030607"/>
            <a:ext cx="81964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Disability as a Personal Attribute</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7CF589C6-DDFD-AD78-CD32-5ABB72C6A360}"/>
              </a:ext>
            </a:extLst>
          </p:cNvPr>
          <p:cNvSpPr>
            <a:spLocks noChangeArrowheads="1"/>
          </p:cNvSpPr>
          <p:nvPr/>
        </p:nvSpPr>
        <p:spPr bwMode="auto">
          <a:xfrm>
            <a:off x="1346707" y="3740319"/>
            <a:ext cx="840689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i="0" u="none" strike="noStrike" cap="none" normalizeH="0" baseline="0" dirty="0">
                <a:ln>
                  <a:noFill/>
                </a:ln>
                <a:solidFill>
                  <a:schemeClr val="tx1"/>
                </a:solidFill>
                <a:effectLst/>
                <a:latin typeface="Arial" panose="020B0604020202020204" pitchFamily="34" charset="0"/>
              </a:rPr>
              <a:t>Disability, a limitation or lack of ability to perform activities in a manner or range considered normal for a human being, resulting from impairment and dysfunction of the body.</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4772379"/>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B91DD-8F13-A51C-795C-3B549894395D}"/>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D70DDC06-1846-07A1-B341-D5332C26577D}"/>
              </a:ext>
            </a:extLst>
          </p:cNvPr>
          <p:cNvSpPr>
            <a:spLocks noChangeArrowheads="1"/>
          </p:cNvSpPr>
          <p:nvPr/>
        </p:nvSpPr>
        <p:spPr bwMode="auto">
          <a:xfrm>
            <a:off x="1346707" y="3030607"/>
            <a:ext cx="5992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of the global population</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CA4FB494-8EBF-9F60-1CF3-69BAF602F6C7}"/>
              </a:ext>
            </a:extLst>
          </p:cNvPr>
          <p:cNvSpPr>
            <a:spLocks noChangeArrowheads="1"/>
          </p:cNvSpPr>
          <p:nvPr/>
        </p:nvSpPr>
        <p:spPr bwMode="auto">
          <a:xfrm>
            <a:off x="1346707" y="4048095"/>
            <a:ext cx="8406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2000" i="0" u="none" strike="noStrike" cap="none" normalizeH="0" baseline="0" dirty="0" err="1">
                <a:ln>
                  <a:noFill/>
                </a:ln>
                <a:solidFill>
                  <a:schemeClr val="tx1"/>
                </a:solidFill>
                <a:effectLst/>
                <a:latin typeface="Arial" panose="020B0604020202020204" pitchFamily="34" charset="0"/>
              </a:rPr>
              <a:t>Around</a:t>
            </a:r>
            <a:r>
              <a:rPr kumimoji="0" lang="pl-PL" altLang="en-US" sz="2000" i="0" u="none" strike="noStrike" cap="none" normalizeH="0" baseline="0" dirty="0">
                <a:ln>
                  <a:noFill/>
                </a:ln>
                <a:solidFill>
                  <a:schemeClr val="tx1"/>
                </a:solidFill>
                <a:effectLst/>
                <a:latin typeface="Arial" panose="020B0604020202020204" pitchFamily="34" charset="0"/>
              </a:rPr>
              <a:t> 1.6 bilion </a:t>
            </a:r>
            <a:r>
              <a:rPr kumimoji="0" lang="pl-PL" altLang="en-US" sz="2000" i="0" u="none" strike="noStrike" cap="none" normalizeH="0" baseline="0" dirty="0" err="1">
                <a:ln>
                  <a:noFill/>
                </a:ln>
                <a:solidFill>
                  <a:schemeClr val="tx1"/>
                </a:solidFill>
                <a:effectLst/>
                <a:latin typeface="Arial" panose="020B0604020202020204" pitchFamily="34" charset="0"/>
              </a:rPr>
              <a:t>people</a:t>
            </a:r>
            <a:r>
              <a:rPr kumimoji="0" lang="pl-PL" altLang="en-US" sz="2000" i="0" u="none" strike="noStrike" cap="none" normalizeH="0" baseline="0" dirty="0">
                <a:ln>
                  <a:noFill/>
                </a:ln>
                <a:solidFill>
                  <a:schemeClr val="tx1"/>
                </a:solidFill>
                <a:effectLst/>
                <a:latin typeface="Arial" panose="020B0604020202020204" pitchFamily="34" charset="0"/>
              </a:rPr>
              <a:t>…</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5" name="Google Shape;226;p35">
            <a:extLst>
              <a:ext uri="{FF2B5EF4-FFF2-40B4-BE49-F238E27FC236}">
                <a16:creationId xmlns:a16="http://schemas.microsoft.com/office/drawing/2014/main" id="{B130E917-ABA2-F3F7-9B8B-0602BD1D5F16}"/>
              </a:ext>
            </a:extLst>
          </p:cNvPr>
          <p:cNvSpPr/>
          <p:nvPr/>
        </p:nvSpPr>
        <p:spPr>
          <a:xfrm>
            <a:off x="1346707" y="1044065"/>
            <a:ext cx="1632824" cy="1632824"/>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800" b="1" dirty="0">
                <a:solidFill>
                  <a:schemeClr val="bg1"/>
                </a:solidFill>
              </a:rPr>
              <a:t>20%</a:t>
            </a:r>
            <a:endParaRPr sz="2800" b="1" dirty="0">
              <a:solidFill>
                <a:schemeClr val="bg1"/>
              </a:solidFill>
            </a:endParaRPr>
          </a:p>
        </p:txBody>
      </p:sp>
    </p:spTree>
    <p:extLst>
      <p:ext uri="{BB962C8B-B14F-4D97-AF65-F5344CB8AC3E}">
        <p14:creationId xmlns:p14="http://schemas.microsoft.com/office/powerpoint/2010/main" val="684094234"/>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36439-0024-D9D6-D924-E15DB92273B2}"/>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014EFE5-CE29-2392-CCA4-DE284C1B6C0B}"/>
              </a:ext>
            </a:extLst>
          </p:cNvPr>
          <p:cNvSpPr>
            <a:spLocks noChangeArrowheads="1"/>
          </p:cNvSpPr>
          <p:nvPr/>
        </p:nvSpPr>
        <p:spPr bwMode="auto">
          <a:xfrm>
            <a:off x="1346707" y="3030607"/>
            <a:ext cx="97610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4000" b="1" i="0" u="none" strike="noStrike" cap="none" normalizeH="0" baseline="0" dirty="0">
                <a:ln>
                  <a:noFill/>
                </a:ln>
                <a:solidFill>
                  <a:schemeClr val="tx1"/>
                </a:solidFill>
                <a:effectLst/>
                <a:latin typeface="Arial" panose="020B0604020202020204" pitchFamily="34" charset="0"/>
              </a:rPr>
              <a:t>But… </a:t>
            </a:r>
            <a:r>
              <a:rPr lang="pl-PL" altLang="en-US" sz="4000" b="1" dirty="0">
                <a:solidFill>
                  <a:schemeClr val="tx1"/>
                </a:solidFill>
                <a:latin typeface="Arial" panose="020B0604020202020204" pitchFamily="34" charset="0"/>
              </a:rPr>
              <a:t>c</a:t>
            </a:r>
            <a:r>
              <a:rPr kumimoji="0" lang="en-GB" altLang="en-US" sz="4000" b="1" i="0" u="none" strike="noStrike" cap="none" normalizeH="0" baseline="0" dirty="0" err="1">
                <a:ln>
                  <a:noFill/>
                </a:ln>
                <a:solidFill>
                  <a:schemeClr val="tx1"/>
                </a:solidFill>
                <a:effectLst/>
                <a:latin typeface="Arial" panose="020B0604020202020204" pitchFamily="34" charset="0"/>
              </a:rPr>
              <a:t>onsider</a:t>
            </a:r>
            <a:r>
              <a:rPr kumimoji="0" lang="en-GB" altLang="en-US" sz="4000" b="1" i="0" u="none" strike="noStrike" cap="none" normalizeH="0" baseline="0" dirty="0">
                <a:ln>
                  <a:noFill/>
                </a:ln>
                <a:solidFill>
                  <a:schemeClr val="tx1"/>
                </a:solidFill>
                <a:effectLst/>
                <a:latin typeface="Arial" panose="020B0604020202020204" pitchFamily="34" charset="0"/>
              </a:rPr>
              <a:t> whether you have ever:</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160450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FCFDB-C7C3-2915-001C-378BD288750A}"/>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5BDE1D60-728E-4CDD-6AD6-25D183E2F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5</a:t>
            </a:fld>
            <a:endParaRPr lang="pl-PL" dirty="0"/>
          </a:p>
        </p:txBody>
      </p:sp>
      <p:pic>
        <p:nvPicPr>
          <p:cNvPr id="3" name="Group 23" descr="preencoded.png">
            <a:extLst>
              <a:ext uri="{FF2B5EF4-FFF2-40B4-BE49-F238E27FC236}">
                <a16:creationId xmlns:a16="http://schemas.microsoft.com/office/drawing/2014/main" id="{2F4A042B-651D-CFE1-06E8-E402C5EC3270}"/>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7E8D3280-4F7F-419A-7174-35A7CBE285EE}"/>
              </a:ext>
            </a:extLst>
          </p:cNvPr>
          <p:cNvSpPr txBox="1"/>
          <p:nvPr/>
        </p:nvSpPr>
        <p:spPr>
          <a:xfrm>
            <a:off x="547352" y="2282459"/>
            <a:ext cx="9282447" cy="769441"/>
          </a:xfrm>
          <a:prstGeom prst="rect">
            <a:avLst/>
          </a:prstGeom>
          <a:noFill/>
        </p:spPr>
        <p:txBody>
          <a:bodyPr wrap="square">
            <a:spAutoFit/>
          </a:bodyPr>
          <a:lstStyle/>
          <a:p>
            <a:r>
              <a:rPr lang="pl-PL" sz="4400" b="1" i="0" dirty="0">
                <a:solidFill>
                  <a:srgbClr val="222222"/>
                </a:solidFill>
                <a:effectLst/>
                <a:latin typeface="Calibri" panose="020F0502020204030204" pitchFamily="34" charset="0"/>
              </a:rPr>
              <a:t>Universal Design - </a:t>
            </a:r>
            <a:r>
              <a:rPr lang="pl-PL" sz="4400" b="1" i="0" dirty="0" err="1">
                <a:solidFill>
                  <a:srgbClr val="222222"/>
                </a:solidFill>
                <a:effectLst/>
                <a:latin typeface="Calibri" panose="020F0502020204030204" pitchFamily="34" charset="0"/>
              </a:rPr>
              <a:t>Principles</a:t>
            </a:r>
            <a:endParaRPr lang="pl-PL" sz="4400" b="1" i="0" dirty="0">
              <a:solidFill>
                <a:srgbClr val="222222"/>
              </a:solidFill>
              <a:effectLst/>
              <a:latin typeface="Calibri" panose="020F0502020204030204" pitchFamily="34" charset="0"/>
            </a:endParaRPr>
          </a:p>
        </p:txBody>
      </p:sp>
      <p:sp>
        <p:nvSpPr>
          <p:cNvPr id="6" name="pole tekstowe 5">
            <a:extLst>
              <a:ext uri="{FF2B5EF4-FFF2-40B4-BE49-F238E27FC236}">
                <a16:creationId xmlns:a16="http://schemas.microsoft.com/office/drawing/2014/main" id="{A78131CD-208E-48A1-7E91-D8A3189A3628}"/>
              </a:ext>
            </a:extLst>
          </p:cNvPr>
          <p:cNvSpPr txBox="1"/>
          <p:nvPr/>
        </p:nvSpPr>
        <p:spPr>
          <a:xfrm>
            <a:off x="547352" y="4905688"/>
            <a:ext cx="7249886" cy="307777"/>
          </a:xfrm>
          <a:prstGeom prst="rect">
            <a:avLst/>
          </a:prstGeom>
          <a:noFill/>
        </p:spPr>
        <p:txBody>
          <a:bodyPr wrap="square">
            <a:spAutoFit/>
          </a:bodyPr>
          <a:lstStyle/>
          <a:p>
            <a:r>
              <a:rPr lang="en-GB" dirty="0"/>
              <a:t>https://universaldesign.ie/about-universal-design/the-7-principles</a:t>
            </a:r>
          </a:p>
        </p:txBody>
      </p:sp>
    </p:spTree>
    <p:extLst>
      <p:ext uri="{BB962C8B-B14F-4D97-AF65-F5344CB8AC3E}">
        <p14:creationId xmlns:p14="http://schemas.microsoft.com/office/powerpoint/2010/main" val="55024162"/>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86BF4-23DE-DFD7-0DD3-E2BAF42CF688}"/>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8FF26FBE-EB55-EE22-6FA4-0C87606F8A0E}"/>
              </a:ext>
            </a:extLst>
          </p:cNvPr>
          <p:cNvSpPr txBox="1"/>
          <p:nvPr/>
        </p:nvSpPr>
        <p:spPr>
          <a:xfrm>
            <a:off x="1676400" y="2913161"/>
            <a:ext cx="6096000" cy="830997"/>
          </a:xfrm>
          <a:prstGeom prst="rect">
            <a:avLst/>
          </a:prstGeom>
          <a:noFill/>
        </p:spPr>
        <p:txBody>
          <a:bodyPr wrap="square">
            <a:spAutoFit/>
          </a:bodyPr>
          <a:lstStyle/>
          <a:p>
            <a:r>
              <a:rPr lang="en-GB" sz="2400" dirty="0"/>
              <a:t>had to ask someone to repeat something because you didn’t hear it clearly</a:t>
            </a:r>
          </a:p>
        </p:txBody>
      </p:sp>
    </p:spTree>
    <p:extLst>
      <p:ext uri="{BB962C8B-B14F-4D97-AF65-F5344CB8AC3E}">
        <p14:creationId xmlns:p14="http://schemas.microsoft.com/office/powerpoint/2010/main" val="2860679040"/>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0C364-26CC-4CE4-9C56-28C96E1631E4}"/>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4C5D8387-DB41-E5A6-AD17-C0CCE9DB1F29}"/>
              </a:ext>
            </a:extLst>
          </p:cNvPr>
          <p:cNvSpPr txBox="1"/>
          <p:nvPr/>
        </p:nvSpPr>
        <p:spPr>
          <a:xfrm>
            <a:off x="1676400" y="2913161"/>
            <a:ext cx="6096000" cy="830997"/>
          </a:xfrm>
          <a:prstGeom prst="rect">
            <a:avLst/>
          </a:prstGeom>
          <a:noFill/>
        </p:spPr>
        <p:txBody>
          <a:bodyPr wrap="square">
            <a:spAutoFit/>
          </a:bodyPr>
          <a:lstStyle/>
          <a:p>
            <a:r>
              <a:rPr lang="en-GB" sz="2400" dirty="0"/>
              <a:t>been so upset by something that you couldn’t focus on anything</a:t>
            </a:r>
          </a:p>
        </p:txBody>
      </p:sp>
    </p:spTree>
    <p:extLst>
      <p:ext uri="{BB962C8B-B14F-4D97-AF65-F5344CB8AC3E}">
        <p14:creationId xmlns:p14="http://schemas.microsoft.com/office/powerpoint/2010/main" val="3533587193"/>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95B18-D7AE-D3FD-F2C8-04E3924E8FF6}"/>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8F94A20C-31C2-AC8D-8ECA-CEE1AFD231BB}"/>
              </a:ext>
            </a:extLst>
          </p:cNvPr>
          <p:cNvSpPr txBox="1"/>
          <p:nvPr/>
        </p:nvSpPr>
        <p:spPr>
          <a:xfrm>
            <a:off x="1676400" y="2913161"/>
            <a:ext cx="6096000" cy="1569660"/>
          </a:xfrm>
          <a:prstGeom prst="rect">
            <a:avLst/>
          </a:prstGeom>
          <a:noFill/>
        </p:spPr>
        <p:txBody>
          <a:bodyPr wrap="square">
            <a:spAutoFit/>
          </a:bodyPr>
          <a:lstStyle/>
          <a:p>
            <a:r>
              <a:rPr lang="en-GB" sz="2400" dirty="0"/>
              <a:t>experienced a situation where the sound on your computer wasn’t working (e.g., “Hey Andrew, we can see you, but we can’t hear you…”)</a:t>
            </a:r>
          </a:p>
        </p:txBody>
      </p:sp>
    </p:spTree>
    <p:extLst>
      <p:ext uri="{BB962C8B-B14F-4D97-AF65-F5344CB8AC3E}">
        <p14:creationId xmlns:p14="http://schemas.microsoft.com/office/powerpoint/2010/main" val="3852753470"/>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892F4-56AF-9D3C-1A0F-D03A5F12A51C}"/>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9F5A25E1-9054-476A-68FA-01138E463CE0}"/>
              </a:ext>
            </a:extLst>
          </p:cNvPr>
          <p:cNvSpPr txBox="1"/>
          <p:nvPr/>
        </p:nvSpPr>
        <p:spPr>
          <a:xfrm>
            <a:off x="1676400" y="2913161"/>
            <a:ext cx="6096000" cy="830997"/>
          </a:xfrm>
          <a:prstGeom prst="rect">
            <a:avLst/>
          </a:prstGeom>
          <a:noFill/>
        </p:spPr>
        <p:txBody>
          <a:bodyPr wrap="square">
            <a:spAutoFit/>
          </a:bodyPr>
          <a:lstStyle/>
          <a:p>
            <a:r>
              <a:rPr lang="en-GB" sz="2400" dirty="0"/>
              <a:t>had your hands full and struggled to get through non-automatic doors</a:t>
            </a:r>
          </a:p>
        </p:txBody>
      </p:sp>
    </p:spTree>
    <p:extLst>
      <p:ext uri="{BB962C8B-B14F-4D97-AF65-F5344CB8AC3E}">
        <p14:creationId xmlns:p14="http://schemas.microsoft.com/office/powerpoint/2010/main" val="1490313639"/>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B98A3-9390-2609-5DD5-8CE1D62DD74C}"/>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4B1DD421-0729-5A48-8815-DEFC9C02D30A}"/>
              </a:ext>
            </a:extLst>
          </p:cNvPr>
          <p:cNvSpPr txBox="1"/>
          <p:nvPr/>
        </p:nvSpPr>
        <p:spPr>
          <a:xfrm>
            <a:off x="1676400" y="2913161"/>
            <a:ext cx="6096000" cy="830997"/>
          </a:xfrm>
          <a:prstGeom prst="rect">
            <a:avLst/>
          </a:prstGeom>
          <a:noFill/>
        </p:spPr>
        <p:txBody>
          <a:bodyPr wrap="square">
            <a:spAutoFit/>
          </a:bodyPr>
          <a:lstStyle/>
          <a:p>
            <a:r>
              <a:rPr lang="en-GB" sz="2400" dirty="0"/>
              <a:t>lost all enjoyment of supposedly good food in a restaurant because of a terrible cold</a:t>
            </a:r>
          </a:p>
        </p:txBody>
      </p:sp>
    </p:spTree>
    <p:extLst>
      <p:ext uri="{BB962C8B-B14F-4D97-AF65-F5344CB8AC3E}">
        <p14:creationId xmlns:p14="http://schemas.microsoft.com/office/powerpoint/2010/main" val="3018068896"/>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E898C-9297-6703-7017-E10568FEF4D0}"/>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0EB95547-FCB9-404D-A8F6-A722C47EDFFA}"/>
              </a:ext>
            </a:extLst>
          </p:cNvPr>
          <p:cNvSpPr txBox="1"/>
          <p:nvPr/>
        </p:nvSpPr>
        <p:spPr>
          <a:xfrm>
            <a:off x="1676400" y="2913161"/>
            <a:ext cx="6096000" cy="1569660"/>
          </a:xfrm>
          <a:prstGeom prst="rect">
            <a:avLst/>
          </a:prstGeom>
          <a:noFill/>
        </p:spPr>
        <p:txBody>
          <a:bodyPr wrap="square">
            <a:spAutoFit/>
          </a:bodyPr>
          <a:lstStyle/>
          <a:p>
            <a:r>
              <a:rPr lang="en-GB" sz="2400" dirty="0"/>
              <a:t>struggled with a form that was either incomprehensible or full of errors preventing you from completing it and obtaining what you needed</a:t>
            </a:r>
          </a:p>
        </p:txBody>
      </p:sp>
    </p:spTree>
    <p:extLst>
      <p:ext uri="{BB962C8B-B14F-4D97-AF65-F5344CB8AC3E}">
        <p14:creationId xmlns:p14="http://schemas.microsoft.com/office/powerpoint/2010/main" val="2724927111"/>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91557-2901-7F25-6C12-D2DE4F2FF77D}"/>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4D3C2FBD-72E3-5934-A084-4016DAF2D9ED}"/>
              </a:ext>
            </a:extLst>
          </p:cNvPr>
          <p:cNvSpPr txBox="1"/>
          <p:nvPr/>
        </p:nvSpPr>
        <p:spPr>
          <a:xfrm>
            <a:off x="1676400" y="2913161"/>
            <a:ext cx="6096000" cy="1569660"/>
          </a:xfrm>
          <a:prstGeom prst="rect">
            <a:avLst/>
          </a:prstGeom>
          <a:noFill/>
        </p:spPr>
        <p:txBody>
          <a:bodyPr wrap="square">
            <a:spAutoFit/>
          </a:bodyPr>
          <a:lstStyle/>
          <a:p>
            <a:r>
              <a:rPr lang="en-GB" sz="2400" dirty="0"/>
              <a:t>been unable (for any reason: not enough money, too tall, too short, too well-dressed, too casually dressed, too young, too old...) to do something you really wanted to do</a:t>
            </a:r>
          </a:p>
        </p:txBody>
      </p:sp>
    </p:spTree>
    <p:extLst>
      <p:ext uri="{BB962C8B-B14F-4D97-AF65-F5344CB8AC3E}">
        <p14:creationId xmlns:p14="http://schemas.microsoft.com/office/powerpoint/2010/main" val="2493654994"/>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74B2B-F38E-0E49-608F-858EE5ACAB1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6B757FD-F965-5329-3EC9-C9CCA5328D1F}"/>
              </a:ext>
            </a:extLst>
          </p:cNvPr>
          <p:cNvSpPr>
            <a:spLocks noChangeArrowheads="1"/>
          </p:cNvSpPr>
          <p:nvPr/>
        </p:nvSpPr>
        <p:spPr bwMode="auto">
          <a:xfrm>
            <a:off x="1346707" y="3030607"/>
            <a:ext cx="91951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4000" b="1" i="0" u="none" strike="noStrike" cap="none" normalizeH="0" baseline="0" dirty="0">
                <a:ln>
                  <a:noFill/>
                </a:ln>
                <a:solidFill>
                  <a:schemeClr val="tx1"/>
                </a:solidFill>
                <a:effectLst/>
                <a:latin typeface="Arial" panose="020B0604020202020204" pitchFamily="34" charset="0"/>
              </a:rPr>
              <a:t>You have experienced a </a:t>
            </a:r>
            <a:r>
              <a:rPr kumimoji="0" lang="pl-PL" altLang="en-US" sz="4000" b="1" i="0" u="none" strike="noStrike" cap="none" normalizeH="0" baseline="0" dirty="0">
                <a:ln>
                  <a:noFill/>
                </a:ln>
                <a:solidFill>
                  <a:schemeClr val="tx1"/>
                </a:solidFill>
                <a:effectLst/>
                <a:latin typeface="Arial" panose="020B0604020202020204" pitchFamily="34" charset="0"/>
              </a:rPr>
              <a:t>”</a:t>
            </a:r>
            <a:r>
              <a:rPr kumimoji="0" lang="en-GB" altLang="en-US" sz="4000" b="1" i="0" u="none" strike="noStrike" cap="none" normalizeH="0" baseline="0" dirty="0">
                <a:ln>
                  <a:noFill/>
                </a:ln>
                <a:solidFill>
                  <a:schemeClr val="tx1"/>
                </a:solidFill>
                <a:effectLst/>
                <a:latin typeface="Arial" panose="020B0604020202020204" pitchFamily="34" charset="0"/>
              </a:rPr>
              <a:t>mismatch</a:t>
            </a:r>
            <a:r>
              <a:rPr kumimoji="0" lang="pl-PL" altLang="en-US" sz="4000" b="1" i="0" u="none" strike="noStrike" cap="none" normalizeH="0" baseline="0" dirty="0">
                <a:ln>
                  <a:noFill/>
                </a:ln>
                <a:solidFill>
                  <a:schemeClr val="tx1"/>
                </a:solidFill>
                <a:effectLst/>
                <a:latin typeface="Arial" panose="020B0604020202020204" pitchFamily="34" charset="0"/>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7747736"/>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D68CD-A7EE-ADF7-AF7D-146BFC1B4B79}"/>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D5A7B85C-2187-0063-AECE-6F33C9E3D4BE}"/>
              </a:ext>
            </a:extLst>
          </p:cNvPr>
          <p:cNvSpPr txBox="1"/>
          <p:nvPr/>
        </p:nvSpPr>
        <p:spPr>
          <a:xfrm>
            <a:off x="1346707" y="4960852"/>
            <a:ext cx="6096000" cy="246221"/>
          </a:xfrm>
          <a:prstGeom prst="rect">
            <a:avLst/>
          </a:prstGeom>
          <a:noFill/>
        </p:spPr>
        <p:txBody>
          <a:bodyPr wrap="square">
            <a:spAutoFit/>
          </a:bodyPr>
          <a:lstStyle/>
          <a:p>
            <a:r>
              <a:rPr lang="en-GB" sz="1000" dirty="0"/>
              <a:t>World Health Organization 2011</a:t>
            </a:r>
            <a:r>
              <a:rPr lang="pl-PL" sz="1000" dirty="0"/>
              <a:t> | Mike Oliver, 1983 </a:t>
            </a:r>
            <a:endParaRPr lang="en-GB" sz="1000" dirty="0"/>
          </a:p>
        </p:txBody>
      </p:sp>
      <p:sp>
        <p:nvSpPr>
          <p:cNvPr id="3" name="Rectangle 1">
            <a:extLst>
              <a:ext uri="{FF2B5EF4-FFF2-40B4-BE49-F238E27FC236}">
                <a16:creationId xmlns:a16="http://schemas.microsoft.com/office/drawing/2014/main" id="{EB13868A-BF2F-5398-2D98-28B909085C4E}"/>
              </a:ext>
            </a:extLst>
          </p:cNvPr>
          <p:cNvSpPr>
            <a:spLocks noChangeArrowheads="1"/>
          </p:cNvSpPr>
          <p:nvPr/>
        </p:nvSpPr>
        <p:spPr bwMode="auto">
          <a:xfrm>
            <a:off x="1346707" y="3030607"/>
            <a:ext cx="73372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4000" b="1" i="0" u="none" strike="noStrike" cap="none" normalizeH="0" baseline="0" dirty="0" err="1">
                <a:ln>
                  <a:noFill/>
                </a:ln>
                <a:solidFill>
                  <a:schemeClr val="tx1"/>
                </a:solidFill>
                <a:effectLst/>
                <a:latin typeface="Arial" panose="020B0604020202020204" pitchFamily="34" charset="0"/>
              </a:rPr>
              <a:t>Context</a:t>
            </a:r>
            <a:r>
              <a:rPr kumimoji="0" lang="pl-PL" altLang="en-US" sz="4000" b="1" i="0" u="none" strike="noStrike" cap="none" normalizeH="0" baseline="0" dirty="0">
                <a:ln>
                  <a:noFill/>
                </a:ln>
                <a:solidFill>
                  <a:schemeClr val="tx1"/>
                </a:solidFill>
                <a:effectLst/>
                <a:latin typeface="Arial" panose="020B0604020202020204" pitchFamily="34" charset="0"/>
              </a:rPr>
              <a:t>-Dependent </a:t>
            </a:r>
            <a:r>
              <a:rPr kumimoji="0" lang="pl-PL" altLang="en-US" sz="4000" b="1" i="0" u="none" strike="noStrike" cap="none" normalizeH="0" baseline="0" dirty="0" err="1">
                <a:ln>
                  <a:noFill/>
                </a:ln>
                <a:solidFill>
                  <a:schemeClr val="tx1"/>
                </a:solidFill>
                <a:effectLst/>
                <a:latin typeface="Arial" panose="020B0604020202020204" pitchFamily="34" charset="0"/>
              </a:rPr>
              <a:t>Disability</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13CC4828-0BC9-A974-F475-1E0B5DD502A2}"/>
              </a:ext>
            </a:extLst>
          </p:cNvPr>
          <p:cNvSpPr>
            <a:spLocks noChangeArrowheads="1"/>
          </p:cNvSpPr>
          <p:nvPr/>
        </p:nvSpPr>
        <p:spPr bwMode="auto">
          <a:xfrm>
            <a:off x="1346707" y="3740319"/>
            <a:ext cx="840689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i="0" u="none" strike="noStrike" cap="none" normalizeH="0" baseline="0" dirty="0">
                <a:ln>
                  <a:noFill/>
                </a:ln>
                <a:solidFill>
                  <a:schemeClr val="tx1"/>
                </a:solidFill>
                <a:effectLst/>
                <a:latin typeface="Arial" panose="020B0604020202020204" pitchFamily="34" charset="0"/>
              </a:rPr>
              <a:t>The Social Model of Disability</a:t>
            </a:r>
            <a:r>
              <a:rPr kumimoji="0" lang="pl-PL" altLang="en-US" sz="2000" i="0" u="none" strike="noStrike" cap="none" normalizeH="0" baseline="0" dirty="0">
                <a:ln>
                  <a:noFill/>
                </a:ln>
                <a:solidFill>
                  <a:schemeClr val="tx1"/>
                </a:solidFill>
                <a:effectLst/>
                <a:latin typeface="Arial" panose="020B0604020202020204" pitchFamily="34" charset="0"/>
              </a:rPr>
              <a:t>. </a:t>
            </a:r>
            <a:r>
              <a:rPr kumimoji="0" lang="en-GB" altLang="en-US" sz="2000" i="0" u="none" strike="noStrike" cap="none" normalizeH="0" baseline="0" dirty="0">
                <a:ln>
                  <a:noFill/>
                </a:ln>
                <a:solidFill>
                  <a:schemeClr val="tx1"/>
                </a:solidFill>
                <a:effectLst/>
                <a:latin typeface="Arial" panose="020B0604020202020204" pitchFamily="34" charset="0"/>
              </a:rPr>
              <a:t>Disability is a mismatched interaction between a person’s bodily characteristics and the features of the environment they live in.</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pic>
        <p:nvPicPr>
          <p:cNvPr id="5" name="Google Shape;241;p37">
            <a:extLst>
              <a:ext uri="{FF2B5EF4-FFF2-40B4-BE49-F238E27FC236}">
                <a16:creationId xmlns:a16="http://schemas.microsoft.com/office/drawing/2014/main" id="{05C970C4-F44B-C4B4-0E09-EF822C524A58}"/>
              </a:ext>
            </a:extLst>
          </p:cNvPr>
          <p:cNvPicPr preferRelativeResize="0"/>
          <p:nvPr/>
        </p:nvPicPr>
        <p:blipFill>
          <a:blip r:embed="rId2">
            <a:alphaModFix/>
          </a:blip>
          <a:stretch>
            <a:fillRect/>
          </a:stretch>
        </p:blipFill>
        <p:spPr>
          <a:xfrm>
            <a:off x="1479981" y="990551"/>
            <a:ext cx="1366276" cy="1572951"/>
          </a:xfrm>
          <a:prstGeom prst="rect">
            <a:avLst/>
          </a:prstGeom>
          <a:noFill/>
          <a:ln>
            <a:noFill/>
          </a:ln>
        </p:spPr>
      </p:pic>
    </p:spTree>
    <p:extLst>
      <p:ext uri="{BB962C8B-B14F-4D97-AF65-F5344CB8AC3E}">
        <p14:creationId xmlns:p14="http://schemas.microsoft.com/office/powerpoint/2010/main" val="1541976888"/>
      </p:ext>
    </p:extLst>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8C28F-0B2C-37D6-A60A-14CCB921E0A8}"/>
            </a:ext>
          </a:extLst>
        </p:cNvPr>
        <p:cNvGrpSpPr/>
        <p:nvPr/>
      </p:nvGrpSpPr>
      <p:grpSpPr>
        <a:xfrm>
          <a:off x="0" y="0"/>
          <a:ext cx="0" cy="0"/>
          <a:chOff x="0" y="0"/>
          <a:chExt cx="0" cy="0"/>
        </a:xfrm>
      </p:grpSpPr>
      <p:pic>
        <p:nvPicPr>
          <p:cNvPr id="2" name="Multimedia online 1" title="Social Model Animation">
            <a:hlinkClick r:id="" action="ppaction://media"/>
            <a:extLst>
              <a:ext uri="{FF2B5EF4-FFF2-40B4-BE49-F238E27FC236}">
                <a16:creationId xmlns:a16="http://schemas.microsoft.com/office/drawing/2014/main" id="{FA8FBDD5-033A-7B64-852E-CDA470FCBFD6}"/>
              </a:ext>
            </a:extLst>
          </p:cNvPr>
          <p:cNvPicPr>
            <a:picLocks noRot="1" noChangeAspect="1"/>
          </p:cNvPicPr>
          <p:nvPr>
            <a:videoFile r:link="rId1"/>
          </p:nvPr>
        </p:nvPicPr>
        <p:blipFill>
          <a:blip r:embed="rId3"/>
          <a:stretch>
            <a:fillRect/>
          </a:stretch>
        </p:blipFill>
        <p:spPr>
          <a:xfrm>
            <a:off x="1182158" y="0"/>
            <a:ext cx="11009842" cy="6215698"/>
          </a:xfrm>
          <a:prstGeom prst="rect">
            <a:avLst/>
          </a:prstGeom>
        </p:spPr>
      </p:pic>
      <p:sp>
        <p:nvSpPr>
          <p:cNvPr id="7" name="pole tekstowe 6">
            <a:extLst>
              <a:ext uri="{FF2B5EF4-FFF2-40B4-BE49-F238E27FC236}">
                <a16:creationId xmlns:a16="http://schemas.microsoft.com/office/drawing/2014/main" id="{13C57C0F-D5B7-2E2D-4263-B8933D93D060}"/>
              </a:ext>
            </a:extLst>
          </p:cNvPr>
          <p:cNvSpPr txBox="1"/>
          <p:nvPr/>
        </p:nvSpPr>
        <p:spPr>
          <a:xfrm>
            <a:off x="1182158" y="6383252"/>
            <a:ext cx="6096000" cy="246221"/>
          </a:xfrm>
          <a:prstGeom prst="rect">
            <a:avLst/>
          </a:prstGeom>
          <a:noFill/>
        </p:spPr>
        <p:txBody>
          <a:bodyPr wrap="square">
            <a:spAutoFit/>
          </a:bodyPr>
          <a:lstStyle/>
          <a:p>
            <a:r>
              <a:rPr lang="en-GB" sz="1000" dirty="0">
                <a:hlinkClick r:id="rId4"/>
              </a:rPr>
              <a:t>https://youtu.be/9s3NZaLhcc4?si=QX_vF0GbzD-601fi</a:t>
            </a:r>
            <a:r>
              <a:rPr lang="pl-PL" sz="1000" dirty="0"/>
              <a:t> </a:t>
            </a:r>
            <a:endParaRPr lang="en-GB" sz="1000" dirty="0"/>
          </a:p>
        </p:txBody>
      </p:sp>
    </p:spTree>
    <p:extLst>
      <p:ext uri="{BB962C8B-B14F-4D97-AF65-F5344CB8AC3E}">
        <p14:creationId xmlns:p14="http://schemas.microsoft.com/office/powerpoint/2010/main" val="2249750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219A8-0C2E-D833-0226-D1BB69B99BE6}"/>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37A98433-861E-0C54-2F3F-F36F10CCBDF5}"/>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6</a:t>
            </a:fld>
            <a:endParaRPr lang="pl-PL" dirty="0"/>
          </a:p>
        </p:txBody>
      </p:sp>
      <p:sp>
        <p:nvSpPr>
          <p:cNvPr id="4" name="pole tekstowe 3">
            <a:extLst>
              <a:ext uri="{FF2B5EF4-FFF2-40B4-BE49-F238E27FC236}">
                <a16:creationId xmlns:a16="http://schemas.microsoft.com/office/drawing/2014/main" id="{B5C9BDC9-C316-11B8-148A-F9B918E584EB}"/>
              </a:ext>
            </a:extLst>
          </p:cNvPr>
          <p:cNvSpPr txBox="1"/>
          <p:nvPr/>
        </p:nvSpPr>
        <p:spPr>
          <a:xfrm>
            <a:off x="1052067" y="1920532"/>
            <a:ext cx="5043933" cy="2620654"/>
          </a:xfrm>
          <a:prstGeom prst="rect">
            <a:avLst/>
          </a:prstGeom>
          <a:noFill/>
        </p:spPr>
        <p:txBody>
          <a:bodyPr wrap="square" rtlCol="0">
            <a:spAutoFit/>
          </a:bodyPr>
          <a:lstStyle/>
          <a:p>
            <a:r>
              <a:rPr lang="en-GB" sz="1800" dirty="0"/>
              <a:t>Principle 1</a:t>
            </a:r>
            <a:endParaRPr lang="pl-PL" sz="1800" dirty="0"/>
          </a:p>
          <a:p>
            <a:pPr>
              <a:lnSpc>
                <a:spcPct val="150000"/>
              </a:lnSpc>
            </a:pPr>
            <a:r>
              <a:rPr lang="en-GB" sz="4000" dirty="0"/>
              <a:t>Equitable Use</a:t>
            </a:r>
            <a:endParaRPr lang="pl-PL" sz="4000" b="1" dirty="0"/>
          </a:p>
          <a:p>
            <a:pPr>
              <a:lnSpc>
                <a:spcPct val="150000"/>
              </a:lnSpc>
            </a:pPr>
            <a:r>
              <a:rPr lang="en-GB" sz="2000" dirty="0"/>
              <a:t>The design is useful and marketable to people with diverse abilities.</a:t>
            </a:r>
          </a:p>
          <a:p>
            <a:pPr>
              <a:lnSpc>
                <a:spcPct val="150000"/>
              </a:lnSpc>
            </a:pPr>
            <a:endParaRPr lang="en-GB" sz="2000" dirty="0"/>
          </a:p>
        </p:txBody>
      </p:sp>
      <p:pic>
        <p:nvPicPr>
          <p:cNvPr id="2050" name="Picture 2">
            <a:extLst>
              <a:ext uri="{FF2B5EF4-FFF2-40B4-BE49-F238E27FC236}">
                <a16:creationId xmlns:a16="http://schemas.microsoft.com/office/drawing/2014/main" id="{4D8B2FDC-DCE1-93C4-5FD5-76786903E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639" y="0"/>
            <a:ext cx="4316361" cy="6869180"/>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a:extLst>
              <a:ext uri="{FF2B5EF4-FFF2-40B4-BE49-F238E27FC236}">
                <a16:creationId xmlns:a16="http://schemas.microsoft.com/office/drawing/2014/main" id="{D1771441-9435-E612-9ADC-EB7E940BCCF6}"/>
              </a:ext>
            </a:extLst>
          </p:cNvPr>
          <p:cNvSpPr txBox="1"/>
          <p:nvPr/>
        </p:nvSpPr>
        <p:spPr>
          <a:xfrm>
            <a:off x="1052067" y="4924473"/>
            <a:ext cx="6096000" cy="246221"/>
          </a:xfrm>
          <a:prstGeom prst="rect">
            <a:avLst/>
          </a:prstGeom>
          <a:noFill/>
        </p:spPr>
        <p:txBody>
          <a:bodyPr wrap="square">
            <a:spAutoFit/>
          </a:bodyPr>
          <a:lstStyle/>
          <a:p>
            <a:r>
              <a:rPr lang="en-GB" sz="1000" dirty="0">
                <a:hlinkClick r:id="rId3"/>
              </a:rPr>
              <a:t>https://ttteam5.wixsite.com/universal-design/equitable-use</a:t>
            </a:r>
            <a:r>
              <a:rPr lang="pl-PL" sz="1000" dirty="0"/>
              <a:t> </a:t>
            </a:r>
            <a:endParaRPr lang="en-GB" sz="1000" dirty="0"/>
          </a:p>
        </p:txBody>
      </p:sp>
    </p:spTree>
    <p:extLst>
      <p:ext uri="{BB962C8B-B14F-4D97-AF65-F5344CB8AC3E}">
        <p14:creationId xmlns:p14="http://schemas.microsoft.com/office/powerpoint/2010/main" val="1654072769"/>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62C1E-80D4-3BAA-9519-12CE9C4A6B7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75BF51C5-1E29-D147-673F-AC4180C9E692}"/>
              </a:ext>
            </a:extLst>
          </p:cNvPr>
          <p:cNvSpPr>
            <a:spLocks noChangeArrowheads="1"/>
          </p:cNvSpPr>
          <p:nvPr/>
        </p:nvSpPr>
        <p:spPr bwMode="auto">
          <a:xfrm>
            <a:off x="1346707" y="2958154"/>
            <a:ext cx="783091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4000" b="1" i="0" u="none" strike="noStrike" cap="none" normalizeH="0" baseline="0" dirty="0">
                <a:ln>
                  <a:noFill/>
                </a:ln>
                <a:solidFill>
                  <a:schemeClr val="tx1"/>
                </a:solidFill>
                <a:effectLst/>
                <a:latin typeface="Arial" panose="020B0604020202020204" pitchFamily="34" charset="0"/>
              </a:rPr>
              <a:t>of </a:t>
            </a:r>
            <a:r>
              <a:rPr kumimoji="0" lang="en-GB" altLang="en-US" sz="4000" b="1" i="0" u="none" strike="noStrike" cap="none" normalizeH="0" baseline="0" dirty="0">
                <a:ln>
                  <a:noFill/>
                </a:ln>
                <a:solidFill>
                  <a:schemeClr val="tx1"/>
                </a:solidFill>
                <a:effectLst/>
                <a:latin typeface="Arial" panose="020B0604020202020204" pitchFamily="34" charset="0"/>
              </a:rPr>
              <a:t>clients can suffer because of a mismatch</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E9EA6A0F-7776-BBBC-8368-C789636724BB}"/>
              </a:ext>
            </a:extLst>
          </p:cNvPr>
          <p:cNvSpPr>
            <a:spLocks noChangeArrowheads="1"/>
          </p:cNvSpPr>
          <p:nvPr/>
        </p:nvSpPr>
        <p:spPr bwMode="auto">
          <a:xfrm>
            <a:off x="1346707" y="4385025"/>
            <a:ext cx="84068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According</a:t>
            </a:r>
            <a:r>
              <a:rPr kumimoji="0" lang="pl-PL" altLang="en-US" sz="2000" i="0" u="none" strike="noStrike" cap="none" normalizeH="0" baseline="0" dirty="0">
                <a:ln>
                  <a:noFill/>
                </a:ln>
                <a:solidFill>
                  <a:schemeClr val="tx1"/>
                </a:solidFill>
                <a:effectLst/>
                <a:latin typeface="Arial" panose="020B0604020202020204" pitchFamily="34" charset="0"/>
              </a:rPr>
              <a:t> to the a </a:t>
            </a:r>
            <a:r>
              <a:rPr kumimoji="0" lang="en-GB" altLang="en-US" sz="2000" i="0" u="none" strike="noStrike" cap="none" normalizeH="0" baseline="0" dirty="0">
                <a:ln>
                  <a:noFill/>
                </a:ln>
                <a:solidFill>
                  <a:schemeClr val="tx1"/>
                </a:solidFill>
                <a:effectLst/>
                <a:latin typeface="Arial" panose="020B0604020202020204" pitchFamily="34" charset="0"/>
              </a:rPr>
              <a:t>research</a:t>
            </a:r>
            <a:r>
              <a:rPr kumimoji="0" lang="pl-PL" altLang="en-US" sz="2000" i="0" u="none" strike="noStrike" cap="none" normalizeH="0" baseline="0" dirty="0">
                <a:ln>
                  <a:noFill/>
                </a:ln>
                <a:solidFill>
                  <a:schemeClr val="tx1"/>
                </a:solidFill>
                <a:effectLst/>
                <a:latin typeface="Arial" panose="020B0604020202020204" pitchFamily="34" charset="0"/>
              </a:rPr>
              <a:t> </a:t>
            </a:r>
            <a:r>
              <a:rPr kumimoji="0" lang="pl-PL" altLang="en-US" sz="2000" i="0" u="none" strike="noStrike" cap="none" normalizeH="0" baseline="0" dirty="0" err="1">
                <a:ln>
                  <a:noFill/>
                </a:ln>
                <a:solidFill>
                  <a:schemeClr val="tx1"/>
                </a:solidFill>
                <a:effectLst/>
                <a:latin typeface="Arial" panose="020B0604020202020204" pitchFamily="34" charset="0"/>
              </a:rPr>
              <a:t>study</a:t>
            </a:r>
            <a:r>
              <a:rPr kumimoji="0" lang="pl-PL" altLang="en-US" sz="2000" i="0" u="none" strike="noStrike" cap="none" normalizeH="0" baseline="0" dirty="0">
                <a:ln>
                  <a:noFill/>
                </a:ln>
                <a:solidFill>
                  <a:schemeClr val="tx1"/>
                </a:solidFill>
                <a:effectLst/>
                <a:latin typeface="Arial" panose="020B0604020202020204" pitchFamily="34" charset="0"/>
              </a:rPr>
              <a:t> </a:t>
            </a:r>
            <a:r>
              <a:rPr kumimoji="0" lang="pl-PL" altLang="en-US" sz="2000" i="0" u="none" strike="noStrike" cap="none" normalizeH="0" baseline="0" dirty="0" err="1">
                <a:ln>
                  <a:noFill/>
                </a:ln>
                <a:solidFill>
                  <a:schemeClr val="tx1"/>
                </a:solidFill>
                <a:effectLst/>
                <a:latin typeface="Arial" panose="020B0604020202020204" pitchFamily="34" charset="0"/>
              </a:rPr>
              <a:t>conducted</a:t>
            </a:r>
            <a:r>
              <a:rPr kumimoji="0" lang="pl-PL" altLang="en-US" sz="2000" i="0" u="none" strike="noStrike" cap="none" normalizeH="0" baseline="0" dirty="0">
                <a:ln>
                  <a:noFill/>
                </a:ln>
                <a:solidFill>
                  <a:schemeClr val="tx1"/>
                </a:solidFill>
                <a:effectLst/>
                <a:latin typeface="Arial" panose="020B0604020202020204" pitchFamily="34" charset="0"/>
              </a:rPr>
              <a:t> by </a:t>
            </a:r>
            <a:r>
              <a:rPr kumimoji="0" lang="pl-PL" altLang="en-US" sz="2000" i="0" u="none" strike="noStrike" cap="none" normalizeH="0" baseline="0" dirty="0" err="1">
                <a:ln>
                  <a:noFill/>
                </a:ln>
                <a:solidFill>
                  <a:schemeClr val="tx1"/>
                </a:solidFill>
                <a:effectLst/>
                <a:latin typeface="Arial" panose="020B0604020202020204" pitchFamily="34" charset="0"/>
              </a:rPr>
              <a:t>Forrester</a:t>
            </a:r>
            <a:r>
              <a:rPr kumimoji="0" lang="pl-PL" altLang="en-US" sz="2000" i="0" u="none" strike="noStrike" cap="none" normalizeH="0" baseline="0" dirty="0">
                <a:ln>
                  <a:noFill/>
                </a:ln>
                <a:solidFill>
                  <a:schemeClr val="tx1"/>
                </a:solidFill>
                <a:effectLst/>
                <a:latin typeface="Arial" panose="020B0604020202020204" pitchFamily="34" charset="0"/>
              </a:rPr>
              <a:t> </a:t>
            </a:r>
            <a:r>
              <a:rPr kumimoji="0" lang="pl-PL" altLang="en-US" sz="2000" i="0" u="none" strike="noStrike" cap="none" normalizeH="0" baseline="0" dirty="0" err="1">
                <a:ln>
                  <a:noFill/>
                </a:ln>
                <a:solidFill>
                  <a:schemeClr val="tx1"/>
                </a:solidFill>
                <a:effectLst/>
                <a:latin typeface="Arial" panose="020B0604020202020204" pitchFamily="34" charset="0"/>
              </a:rPr>
              <a:t>Research</a:t>
            </a:r>
            <a:r>
              <a:rPr kumimoji="0" lang="pl-PL" altLang="en-US" sz="2000" i="0" u="none" strike="noStrike" cap="none" normalizeH="0" baseline="0" dirty="0">
                <a:ln>
                  <a:noFill/>
                </a:ln>
                <a:solidFill>
                  <a:schemeClr val="tx1"/>
                </a:solidFill>
                <a:effectLst/>
                <a:latin typeface="Arial" panose="020B0604020202020204" pitchFamily="34" charset="0"/>
              </a:rPr>
              <a:t> for Microsoft in 2003</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5" name="Google Shape;226;p35">
            <a:extLst>
              <a:ext uri="{FF2B5EF4-FFF2-40B4-BE49-F238E27FC236}">
                <a16:creationId xmlns:a16="http://schemas.microsoft.com/office/drawing/2014/main" id="{F3E4A2C7-926F-352D-D627-AEDFFF88F544}"/>
              </a:ext>
            </a:extLst>
          </p:cNvPr>
          <p:cNvSpPr/>
          <p:nvPr/>
        </p:nvSpPr>
        <p:spPr>
          <a:xfrm>
            <a:off x="1346707" y="1044065"/>
            <a:ext cx="1632824" cy="1632824"/>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800" b="1" dirty="0">
                <a:solidFill>
                  <a:schemeClr val="bg1"/>
                </a:solidFill>
              </a:rPr>
              <a:t>78%</a:t>
            </a:r>
            <a:endParaRPr sz="2800" b="1" dirty="0">
              <a:solidFill>
                <a:schemeClr val="bg1"/>
              </a:solidFill>
            </a:endParaRPr>
          </a:p>
        </p:txBody>
      </p:sp>
    </p:spTree>
    <p:extLst>
      <p:ext uri="{BB962C8B-B14F-4D97-AF65-F5344CB8AC3E}">
        <p14:creationId xmlns:p14="http://schemas.microsoft.com/office/powerpoint/2010/main" val="1710750934"/>
      </p:ext>
    </p:extLst>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7E518-2F2A-F3A3-035D-ABB3952689D1}"/>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B403C3D3-A9F0-B231-307C-5C3C91054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61</a:t>
            </a:fld>
            <a:endParaRPr lang="pl-PL" dirty="0"/>
          </a:p>
        </p:txBody>
      </p:sp>
      <p:pic>
        <p:nvPicPr>
          <p:cNvPr id="3" name="Group 23" descr="preencoded.png">
            <a:extLst>
              <a:ext uri="{FF2B5EF4-FFF2-40B4-BE49-F238E27FC236}">
                <a16:creationId xmlns:a16="http://schemas.microsoft.com/office/drawing/2014/main" id="{5D358F25-A02E-AEF0-F70F-5D7D28A6FEEA}"/>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DB9673CB-9032-F948-0D81-684FA3500162}"/>
              </a:ext>
            </a:extLst>
          </p:cNvPr>
          <p:cNvSpPr txBox="1"/>
          <p:nvPr/>
        </p:nvSpPr>
        <p:spPr>
          <a:xfrm>
            <a:off x="1165917" y="2564847"/>
            <a:ext cx="9282447" cy="769441"/>
          </a:xfrm>
          <a:prstGeom prst="rect">
            <a:avLst/>
          </a:prstGeom>
          <a:noFill/>
        </p:spPr>
        <p:txBody>
          <a:bodyPr wrap="square">
            <a:spAutoFit/>
          </a:bodyPr>
          <a:lstStyle/>
          <a:p>
            <a:r>
              <a:rPr lang="en-US" sz="4400" b="1" i="0" dirty="0">
                <a:solidFill>
                  <a:srgbClr val="222222"/>
                </a:solidFill>
                <a:effectLst/>
                <a:latin typeface="Calibri" panose="020F0502020204030204" pitchFamily="34" charset="0"/>
              </a:rPr>
              <a:t>Built</a:t>
            </a:r>
            <a:r>
              <a:rPr lang="pl-PL" sz="4400" b="1" i="0" dirty="0">
                <a:solidFill>
                  <a:srgbClr val="222222"/>
                </a:solidFill>
                <a:effectLst/>
                <a:latin typeface="Calibri" panose="020F0502020204030204" pitchFamily="34" charset="0"/>
              </a:rPr>
              <a:t> </a:t>
            </a:r>
            <a:r>
              <a:rPr lang="en-US" sz="4400" b="1" i="0" dirty="0">
                <a:solidFill>
                  <a:srgbClr val="222222"/>
                </a:solidFill>
                <a:effectLst/>
                <a:latin typeface="Calibri" panose="020F0502020204030204" pitchFamily="34" charset="0"/>
              </a:rPr>
              <a:t>awareness</a:t>
            </a:r>
          </a:p>
        </p:txBody>
      </p:sp>
    </p:spTree>
    <p:extLst>
      <p:ext uri="{BB962C8B-B14F-4D97-AF65-F5344CB8AC3E}">
        <p14:creationId xmlns:p14="http://schemas.microsoft.com/office/powerpoint/2010/main" val="4138679218"/>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5A430-B909-F317-4D9B-41D6DF690B12}"/>
            </a:ext>
          </a:extLst>
        </p:cNvPr>
        <p:cNvGrpSpPr/>
        <p:nvPr/>
      </p:nvGrpSpPr>
      <p:grpSpPr>
        <a:xfrm>
          <a:off x="0" y="0"/>
          <a:ext cx="0" cy="0"/>
          <a:chOff x="0" y="0"/>
          <a:chExt cx="0" cy="0"/>
        </a:xfrm>
      </p:grpSpPr>
      <p:grpSp>
        <p:nvGrpSpPr>
          <p:cNvPr id="17" name="Grupa 16">
            <a:extLst>
              <a:ext uri="{FF2B5EF4-FFF2-40B4-BE49-F238E27FC236}">
                <a16:creationId xmlns:a16="http://schemas.microsoft.com/office/drawing/2014/main" id="{7E2D4130-206B-5CEC-D878-2AC664560476}"/>
              </a:ext>
            </a:extLst>
          </p:cNvPr>
          <p:cNvGrpSpPr/>
          <p:nvPr/>
        </p:nvGrpSpPr>
        <p:grpSpPr>
          <a:xfrm>
            <a:off x="1845608" y="1846864"/>
            <a:ext cx="8377662" cy="3164271"/>
            <a:chOff x="1928600" y="1610929"/>
            <a:chExt cx="5283350" cy="1995539"/>
          </a:xfrm>
        </p:grpSpPr>
        <p:sp>
          <p:nvSpPr>
            <p:cNvPr id="9" name="Google Shape;210;p36">
              <a:extLst>
                <a:ext uri="{FF2B5EF4-FFF2-40B4-BE49-F238E27FC236}">
                  <a16:creationId xmlns:a16="http://schemas.microsoft.com/office/drawing/2014/main" id="{D064861D-3173-8EF2-91C7-A8C8EB74991A}"/>
                </a:ext>
              </a:extLst>
            </p:cNvPr>
            <p:cNvSpPr/>
            <p:nvPr/>
          </p:nvSpPr>
          <p:spPr>
            <a:xfrm rot="2669800">
              <a:off x="2181943" y="1626351"/>
              <a:ext cx="1980117" cy="1980117"/>
            </a:xfrm>
            <a:prstGeom prst="rtTriangle">
              <a:avLst/>
            </a:prstGeom>
            <a:solidFill>
              <a:schemeClr val="accent1"/>
            </a:solidFill>
            <a:ln w="9525" cap="flat" cmpd="sng">
              <a:solidFill>
                <a:srgbClr val="282F5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0" name="Google Shape;211;p36">
              <a:extLst>
                <a:ext uri="{FF2B5EF4-FFF2-40B4-BE49-F238E27FC236}">
                  <a16:creationId xmlns:a16="http://schemas.microsoft.com/office/drawing/2014/main" id="{BFCFDC1A-C916-31A8-5439-960378432AD0}"/>
                </a:ext>
              </a:extLst>
            </p:cNvPr>
            <p:cNvSpPr/>
            <p:nvPr/>
          </p:nvSpPr>
          <p:spPr>
            <a:xfrm rot="13469800">
              <a:off x="2181751" y="1626245"/>
              <a:ext cx="1980117" cy="1980117"/>
            </a:xfrm>
            <a:prstGeom prst="rtTriangle">
              <a:avLst/>
            </a:prstGeom>
            <a:solidFill>
              <a:srgbClr val="0944A1"/>
            </a:solidFill>
            <a:ln w="9525" cap="flat" cmpd="sng">
              <a:solidFill>
                <a:srgbClr val="282F5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1" name="Google Shape;212;p36">
              <a:extLst>
                <a:ext uri="{FF2B5EF4-FFF2-40B4-BE49-F238E27FC236}">
                  <a16:creationId xmlns:a16="http://schemas.microsoft.com/office/drawing/2014/main" id="{276C71F8-A94C-0563-A699-2C202D597303}"/>
                </a:ext>
              </a:extLst>
            </p:cNvPr>
            <p:cNvSpPr/>
            <p:nvPr/>
          </p:nvSpPr>
          <p:spPr>
            <a:xfrm rot="2669800">
              <a:off x="4982143" y="1611035"/>
              <a:ext cx="1980117" cy="1980117"/>
            </a:xfrm>
            <a:prstGeom prst="rtTriangle">
              <a:avLst/>
            </a:prstGeom>
            <a:solidFill>
              <a:schemeClr val="accent1"/>
            </a:solidFill>
            <a:ln w="9525" cap="flat" cmpd="sng">
              <a:solidFill>
                <a:srgbClr val="282F5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2" name="Google Shape;213;p36">
              <a:extLst>
                <a:ext uri="{FF2B5EF4-FFF2-40B4-BE49-F238E27FC236}">
                  <a16:creationId xmlns:a16="http://schemas.microsoft.com/office/drawing/2014/main" id="{046432CA-7FBF-98F7-37A1-D7D1FC535953}"/>
                </a:ext>
              </a:extLst>
            </p:cNvPr>
            <p:cNvSpPr/>
            <p:nvPr/>
          </p:nvSpPr>
          <p:spPr>
            <a:xfrm rot="13469800">
              <a:off x="4981951" y="1610929"/>
              <a:ext cx="1980117" cy="1980117"/>
            </a:xfrm>
            <a:prstGeom prst="rtTriangle">
              <a:avLst/>
            </a:prstGeom>
            <a:solidFill>
              <a:srgbClr val="0944A1"/>
            </a:solidFill>
            <a:ln w="9525" cap="flat" cmpd="sng">
              <a:solidFill>
                <a:srgbClr val="282F5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3" name="Google Shape;214;p36">
              <a:extLst>
                <a:ext uri="{FF2B5EF4-FFF2-40B4-BE49-F238E27FC236}">
                  <a16:creationId xmlns:a16="http://schemas.microsoft.com/office/drawing/2014/main" id="{04827DE0-6394-33B0-E5F1-8CAA4C5C4578}"/>
                </a:ext>
              </a:extLst>
            </p:cNvPr>
            <p:cNvSpPr txBox="1"/>
            <p:nvPr/>
          </p:nvSpPr>
          <p:spPr>
            <a:xfrm>
              <a:off x="1928600" y="2462500"/>
              <a:ext cx="12363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1200">
                  <a:solidFill>
                    <a:schemeClr val="lt1"/>
                  </a:solidFill>
                  <a:latin typeface="Poppins SemiBold"/>
                  <a:ea typeface="Poppins SemiBold"/>
                  <a:cs typeface="Poppins SemiBold"/>
                  <a:sym typeface="Poppins SemiBold"/>
                </a:rPr>
                <a:t>discover</a:t>
              </a:r>
              <a:endParaRPr sz="1200">
                <a:solidFill>
                  <a:schemeClr val="lt1"/>
                </a:solidFill>
                <a:latin typeface="Poppins SemiBold"/>
                <a:ea typeface="Poppins SemiBold"/>
                <a:cs typeface="Poppins SemiBold"/>
                <a:sym typeface="Poppins SemiBold"/>
              </a:endParaRPr>
            </a:p>
          </p:txBody>
        </p:sp>
        <p:sp>
          <p:nvSpPr>
            <p:cNvPr id="14" name="Google Shape;215;p36">
              <a:extLst>
                <a:ext uri="{FF2B5EF4-FFF2-40B4-BE49-F238E27FC236}">
                  <a16:creationId xmlns:a16="http://schemas.microsoft.com/office/drawing/2014/main" id="{8DE2D8ED-973E-9E4A-E6BB-1B395F778654}"/>
                </a:ext>
              </a:extLst>
            </p:cNvPr>
            <p:cNvSpPr txBox="1"/>
            <p:nvPr/>
          </p:nvSpPr>
          <p:spPr>
            <a:xfrm>
              <a:off x="3171800" y="2462500"/>
              <a:ext cx="12363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1200">
                  <a:solidFill>
                    <a:schemeClr val="lt1"/>
                  </a:solidFill>
                  <a:latin typeface="Poppins SemiBold"/>
                  <a:ea typeface="Poppins SemiBold"/>
                  <a:cs typeface="Poppins SemiBold"/>
                  <a:sym typeface="Poppins SemiBold"/>
                </a:rPr>
                <a:t>define</a:t>
              </a:r>
              <a:endParaRPr sz="1200">
                <a:solidFill>
                  <a:schemeClr val="lt1"/>
                </a:solidFill>
                <a:latin typeface="Poppins SemiBold"/>
                <a:ea typeface="Poppins SemiBold"/>
                <a:cs typeface="Poppins SemiBold"/>
                <a:sym typeface="Poppins SemiBold"/>
              </a:endParaRPr>
            </a:p>
          </p:txBody>
        </p:sp>
        <p:sp>
          <p:nvSpPr>
            <p:cNvPr id="15" name="Google Shape;216;p36">
              <a:extLst>
                <a:ext uri="{FF2B5EF4-FFF2-40B4-BE49-F238E27FC236}">
                  <a16:creationId xmlns:a16="http://schemas.microsoft.com/office/drawing/2014/main" id="{22BF89C0-20F7-3BFA-AD71-F055C0817F8F}"/>
                </a:ext>
              </a:extLst>
            </p:cNvPr>
            <p:cNvSpPr txBox="1"/>
            <p:nvPr/>
          </p:nvSpPr>
          <p:spPr>
            <a:xfrm>
              <a:off x="4732450" y="2462400"/>
              <a:ext cx="12363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1200">
                  <a:solidFill>
                    <a:schemeClr val="lt1"/>
                  </a:solidFill>
                  <a:latin typeface="Poppins SemiBold"/>
                  <a:ea typeface="Poppins SemiBold"/>
                  <a:cs typeface="Poppins SemiBold"/>
                  <a:sym typeface="Poppins SemiBold"/>
                </a:rPr>
                <a:t>develop</a:t>
              </a:r>
              <a:endParaRPr sz="1200">
                <a:solidFill>
                  <a:schemeClr val="lt1"/>
                </a:solidFill>
                <a:latin typeface="Poppins SemiBold"/>
                <a:ea typeface="Poppins SemiBold"/>
                <a:cs typeface="Poppins SemiBold"/>
                <a:sym typeface="Poppins SemiBold"/>
              </a:endParaRPr>
            </a:p>
          </p:txBody>
        </p:sp>
        <p:sp>
          <p:nvSpPr>
            <p:cNvPr id="16" name="Google Shape;217;p36">
              <a:extLst>
                <a:ext uri="{FF2B5EF4-FFF2-40B4-BE49-F238E27FC236}">
                  <a16:creationId xmlns:a16="http://schemas.microsoft.com/office/drawing/2014/main" id="{3A454C34-8895-5AEF-B9B7-621482993085}"/>
                </a:ext>
              </a:extLst>
            </p:cNvPr>
            <p:cNvSpPr txBox="1"/>
            <p:nvPr/>
          </p:nvSpPr>
          <p:spPr>
            <a:xfrm>
              <a:off x="5975650" y="2462400"/>
              <a:ext cx="12363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1200">
                  <a:solidFill>
                    <a:schemeClr val="lt1"/>
                  </a:solidFill>
                  <a:latin typeface="Poppins SemiBold"/>
                  <a:ea typeface="Poppins SemiBold"/>
                  <a:cs typeface="Poppins SemiBold"/>
                  <a:sym typeface="Poppins SemiBold"/>
                </a:rPr>
                <a:t>deliver</a:t>
              </a:r>
              <a:endParaRPr sz="1200">
                <a:solidFill>
                  <a:schemeClr val="lt1"/>
                </a:solidFill>
                <a:latin typeface="Poppins SemiBold"/>
                <a:ea typeface="Poppins SemiBold"/>
                <a:cs typeface="Poppins SemiBold"/>
                <a:sym typeface="Poppins SemiBold"/>
              </a:endParaRPr>
            </a:p>
          </p:txBody>
        </p:sp>
      </p:grpSp>
    </p:spTree>
    <p:extLst>
      <p:ext uri="{BB962C8B-B14F-4D97-AF65-F5344CB8AC3E}">
        <p14:creationId xmlns:p14="http://schemas.microsoft.com/office/powerpoint/2010/main" val="1261202561"/>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40F37-26B5-80D3-37FA-164E2A472611}"/>
            </a:ext>
          </a:extLst>
        </p:cNvPr>
        <p:cNvGrpSpPr/>
        <p:nvPr/>
      </p:nvGrpSpPr>
      <p:grpSpPr>
        <a:xfrm>
          <a:off x="0" y="0"/>
          <a:ext cx="0" cy="0"/>
          <a:chOff x="0" y="0"/>
          <a:chExt cx="0" cy="0"/>
        </a:xfrm>
      </p:grpSpPr>
      <p:grpSp>
        <p:nvGrpSpPr>
          <p:cNvPr id="17" name="Grupa 16">
            <a:extLst>
              <a:ext uri="{FF2B5EF4-FFF2-40B4-BE49-F238E27FC236}">
                <a16:creationId xmlns:a16="http://schemas.microsoft.com/office/drawing/2014/main" id="{62194EF4-8162-7A78-C0C6-C88209CA0C1D}"/>
              </a:ext>
            </a:extLst>
          </p:cNvPr>
          <p:cNvGrpSpPr/>
          <p:nvPr/>
        </p:nvGrpSpPr>
        <p:grpSpPr>
          <a:xfrm>
            <a:off x="1845608" y="1846864"/>
            <a:ext cx="8377662" cy="3164271"/>
            <a:chOff x="1928600" y="1610929"/>
            <a:chExt cx="5283350" cy="1995539"/>
          </a:xfrm>
        </p:grpSpPr>
        <p:sp>
          <p:nvSpPr>
            <p:cNvPr id="9" name="Google Shape;210;p36">
              <a:extLst>
                <a:ext uri="{FF2B5EF4-FFF2-40B4-BE49-F238E27FC236}">
                  <a16:creationId xmlns:a16="http://schemas.microsoft.com/office/drawing/2014/main" id="{D6FB4265-055D-21F1-F678-A8EF3813212D}"/>
                </a:ext>
              </a:extLst>
            </p:cNvPr>
            <p:cNvSpPr/>
            <p:nvPr/>
          </p:nvSpPr>
          <p:spPr>
            <a:xfrm rot="2669800">
              <a:off x="2181943" y="1626351"/>
              <a:ext cx="1980117" cy="1980117"/>
            </a:xfrm>
            <a:prstGeom prst="rtTriangle">
              <a:avLst/>
            </a:prstGeom>
            <a:solidFill>
              <a:schemeClr val="accent1"/>
            </a:solidFill>
            <a:ln w="9525" cap="flat" cmpd="sng">
              <a:solidFill>
                <a:srgbClr val="282F5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0" name="Google Shape;211;p36">
              <a:extLst>
                <a:ext uri="{FF2B5EF4-FFF2-40B4-BE49-F238E27FC236}">
                  <a16:creationId xmlns:a16="http://schemas.microsoft.com/office/drawing/2014/main" id="{643C4039-F45B-5209-094D-1C3617086968}"/>
                </a:ext>
              </a:extLst>
            </p:cNvPr>
            <p:cNvSpPr/>
            <p:nvPr/>
          </p:nvSpPr>
          <p:spPr>
            <a:xfrm rot="13469800">
              <a:off x="2181751" y="1626245"/>
              <a:ext cx="1980117" cy="1980117"/>
            </a:xfrm>
            <a:prstGeom prst="rtTriangle">
              <a:avLst/>
            </a:prstGeom>
            <a:solidFill>
              <a:srgbClr val="0944A1"/>
            </a:solidFill>
            <a:ln w="9525" cap="flat" cmpd="sng">
              <a:solidFill>
                <a:srgbClr val="282F5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1" name="Google Shape;212;p36">
              <a:extLst>
                <a:ext uri="{FF2B5EF4-FFF2-40B4-BE49-F238E27FC236}">
                  <a16:creationId xmlns:a16="http://schemas.microsoft.com/office/drawing/2014/main" id="{A675034C-FBD3-68A3-1892-83301894D7FB}"/>
                </a:ext>
              </a:extLst>
            </p:cNvPr>
            <p:cNvSpPr/>
            <p:nvPr/>
          </p:nvSpPr>
          <p:spPr>
            <a:xfrm rot="2669800">
              <a:off x="4982143" y="1611035"/>
              <a:ext cx="1980117" cy="1980117"/>
            </a:xfrm>
            <a:prstGeom prst="rtTriangle">
              <a:avLst/>
            </a:prstGeom>
            <a:solidFill>
              <a:schemeClr val="accent1"/>
            </a:solidFill>
            <a:ln w="9525" cap="flat" cmpd="sng">
              <a:solidFill>
                <a:srgbClr val="282F5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2" name="Google Shape;213;p36">
              <a:extLst>
                <a:ext uri="{FF2B5EF4-FFF2-40B4-BE49-F238E27FC236}">
                  <a16:creationId xmlns:a16="http://schemas.microsoft.com/office/drawing/2014/main" id="{FBAB324E-84A2-ADFF-531F-3435659A9472}"/>
                </a:ext>
              </a:extLst>
            </p:cNvPr>
            <p:cNvSpPr/>
            <p:nvPr/>
          </p:nvSpPr>
          <p:spPr>
            <a:xfrm rot="13469800">
              <a:off x="4981951" y="1610929"/>
              <a:ext cx="1980117" cy="1980117"/>
            </a:xfrm>
            <a:prstGeom prst="rtTriangle">
              <a:avLst/>
            </a:prstGeom>
            <a:solidFill>
              <a:srgbClr val="0944A1"/>
            </a:solidFill>
            <a:ln w="9525" cap="flat" cmpd="sng">
              <a:solidFill>
                <a:srgbClr val="282F5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3" name="Google Shape;214;p36">
              <a:extLst>
                <a:ext uri="{FF2B5EF4-FFF2-40B4-BE49-F238E27FC236}">
                  <a16:creationId xmlns:a16="http://schemas.microsoft.com/office/drawing/2014/main" id="{3A4AC7A4-CE85-623F-2EB2-4B1F777418D4}"/>
                </a:ext>
              </a:extLst>
            </p:cNvPr>
            <p:cNvSpPr txBox="1"/>
            <p:nvPr/>
          </p:nvSpPr>
          <p:spPr>
            <a:xfrm>
              <a:off x="1928600" y="2462500"/>
              <a:ext cx="12363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1200">
                  <a:solidFill>
                    <a:schemeClr val="lt1"/>
                  </a:solidFill>
                  <a:latin typeface="Poppins SemiBold"/>
                  <a:ea typeface="Poppins SemiBold"/>
                  <a:cs typeface="Poppins SemiBold"/>
                  <a:sym typeface="Poppins SemiBold"/>
                </a:rPr>
                <a:t>discover</a:t>
              </a:r>
              <a:endParaRPr sz="1200">
                <a:solidFill>
                  <a:schemeClr val="lt1"/>
                </a:solidFill>
                <a:latin typeface="Poppins SemiBold"/>
                <a:ea typeface="Poppins SemiBold"/>
                <a:cs typeface="Poppins SemiBold"/>
                <a:sym typeface="Poppins SemiBold"/>
              </a:endParaRPr>
            </a:p>
          </p:txBody>
        </p:sp>
        <p:sp>
          <p:nvSpPr>
            <p:cNvPr id="14" name="Google Shape;215;p36">
              <a:extLst>
                <a:ext uri="{FF2B5EF4-FFF2-40B4-BE49-F238E27FC236}">
                  <a16:creationId xmlns:a16="http://schemas.microsoft.com/office/drawing/2014/main" id="{20605E2F-A04F-CF65-7354-F45461483487}"/>
                </a:ext>
              </a:extLst>
            </p:cNvPr>
            <p:cNvSpPr txBox="1"/>
            <p:nvPr/>
          </p:nvSpPr>
          <p:spPr>
            <a:xfrm>
              <a:off x="3171800" y="2462500"/>
              <a:ext cx="12363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1200">
                  <a:solidFill>
                    <a:schemeClr val="lt1"/>
                  </a:solidFill>
                  <a:latin typeface="Poppins SemiBold"/>
                  <a:ea typeface="Poppins SemiBold"/>
                  <a:cs typeface="Poppins SemiBold"/>
                  <a:sym typeface="Poppins SemiBold"/>
                </a:rPr>
                <a:t>define</a:t>
              </a:r>
              <a:endParaRPr sz="1200">
                <a:solidFill>
                  <a:schemeClr val="lt1"/>
                </a:solidFill>
                <a:latin typeface="Poppins SemiBold"/>
                <a:ea typeface="Poppins SemiBold"/>
                <a:cs typeface="Poppins SemiBold"/>
                <a:sym typeface="Poppins SemiBold"/>
              </a:endParaRPr>
            </a:p>
          </p:txBody>
        </p:sp>
        <p:sp>
          <p:nvSpPr>
            <p:cNvPr id="15" name="Google Shape;216;p36">
              <a:extLst>
                <a:ext uri="{FF2B5EF4-FFF2-40B4-BE49-F238E27FC236}">
                  <a16:creationId xmlns:a16="http://schemas.microsoft.com/office/drawing/2014/main" id="{134B0FCD-31DC-B80D-F2F0-28F75BB63014}"/>
                </a:ext>
              </a:extLst>
            </p:cNvPr>
            <p:cNvSpPr txBox="1"/>
            <p:nvPr/>
          </p:nvSpPr>
          <p:spPr>
            <a:xfrm>
              <a:off x="4732450" y="2462400"/>
              <a:ext cx="12363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1200">
                  <a:solidFill>
                    <a:schemeClr val="lt1"/>
                  </a:solidFill>
                  <a:latin typeface="Poppins SemiBold"/>
                  <a:ea typeface="Poppins SemiBold"/>
                  <a:cs typeface="Poppins SemiBold"/>
                  <a:sym typeface="Poppins SemiBold"/>
                </a:rPr>
                <a:t>develop</a:t>
              </a:r>
              <a:endParaRPr sz="1200">
                <a:solidFill>
                  <a:schemeClr val="lt1"/>
                </a:solidFill>
                <a:latin typeface="Poppins SemiBold"/>
                <a:ea typeface="Poppins SemiBold"/>
                <a:cs typeface="Poppins SemiBold"/>
                <a:sym typeface="Poppins SemiBold"/>
              </a:endParaRPr>
            </a:p>
          </p:txBody>
        </p:sp>
        <p:sp>
          <p:nvSpPr>
            <p:cNvPr id="16" name="Google Shape;217;p36">
              <a:extLst>
                <a:ext uri="{FF2B5EF4-FFF2-40B4-BE49-F238E27FC236}">
                  <a16:creationId xmlns:a16="http://schemas.microsoft.com/office/drawing/2014/main" id="{25A8F25D-CCB6-C0FF-4BF7-28A88C50B392}"/>
                </a:ext>
              </a:extLst>
            </p:cNvPr>
            <p:cNvSpPr txBox="1"/>
            <p:nvPr/>
          </p:nvSpPr>
          <p:spPr>
            <a:xfrm>
              <a:off x="5975650" y="2462400"/>
              <a:ext cx="1236300" cy="30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1200">
                  <a:solidFill>
                    <a:schemeClr val="lt1"/>
                  </a:solidFill>
                  <a:latin typeface="Poppins SemiBold"/>
                  <a:ea typeface="Poppins SemiBold"/>
                  <a:cs typeface="Poppins SemiBold"/>
                  <a:sym typeface="Poppins SemiBold"/>
                </a:rPr>
                <a:t>deliver</a:t>
              </a:r>
              <a:endParaRPr sz="1200">
                <a:solidFill>
                  <a:schemeClr val="lt1"/>
                </a:solidFill>
                <a:latin typeface="Poppins SemiBold"/>
                <a:ea typeface="Poppins SemiBold"/>
                <a:cs typeface="Poppins SemiBold"/>
                <a:sym typeface="Poppins SemiBold"/>
              </a:endParaRPr>
            </a:p>
          </p:txBody>
        </p:sp>
      </p:grpSp>
      <p:sp>
        <p:nvSpPr>
          <p:cNvPr id="3" name="Google Shape;235;p37">
            <a:extLst>
              <a:ext uri="{FF2B5EF4-FFF2-40B4-BE49-F238E27FC236}">
                <a16:creationId xmlns:a16="http://schemas.microsoft.com/office/drawing/2014/main" id="{131E184E-4B75-41AC-3FC7-C7D0D74504F0}"/>
              </a:ext>
            </a:extLst>
          </p:cNvPr>
          <p:cNvSpPr txBox="1"/>
          <p:nvPr/>
        </p:nvSpPr>
        <p:spPr>
          <a:xfrm>
            <a:off x="3861630" y="4210924"/>
            <a:ext cx="2486683"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l-PL" sz="1800" dirty="0" err="1">
                <a:solidFill>
                  <a:schemeClr val="tx1"/>
                </a:solidFill>
                <a:highlight>
                  <a:srgbClr val="FFFF00"/>
                </a:highlight>
                <a:latin typeface="Poppins"/>
                <a:ea typeface="Poppins"/>
                <a:cs typeface="Poppins"/>
                <a:sym typeface="Poppins"/>
              </a:rPr>
              <a:t>What</a:t>
            </a:r>
            <a:r>
              <a:rPr lang="pl-PL" sz="1800" dirty="0">
                <a:solidFill>
                  <a:schemeClr val="tx1"/>
                </a:solidFill>
                <a:highlight>
                  <a:srgbClr val="FFFF00"/>
                </a:highlight>
                <a:latin typeface="Poppins"/>
                <a:ea typeface="Poppins"/>
                <a:cs typeface="Poppins"/>
                <a:sym typeface="Poppins"/>
              </a:rPr>
              <a:t> </a:t>
            </a:r>
            <a:r>
              <a:rPr lang="pl-PL" sz="1800" dirty="0" err="1">
                <a:solidFill>
                  <a:schemeClr val="tx1"/>
                </a:solidFill>
                <a:highlight>
                  <a:srgbClr val="FFFF00"/>
                </a:highlight>
                <a:latin typeface="Poppins"/>
                <a:ea typeface="Poppins"/>
                <a:cs typeface="Poppins"/>
                <a:sym typeface="Poppins"/>
              </a:rPr>
              <a:t>needs</a:t>
            </a:r>
            <a:r>
              <a:rPr lang="pl-PL" sz="1800" dirty="0">
                <a:solidFill>
                  <a:schemeClr val="tx1"/>
                </a:solidFill>
                <a:highlight>
                  <a:srgbClr val="FFFF00"/>
                </a:highlight>
                <a:latin typeface="Poppins"/>
                <a:ea typeface="Poppins"/>
                <a:cs typeface="Poppins"/>
                <a:sym typeface="Poppins"/>
              </a:rPr>
              <a:t> </a:t>
            </a:r>
            <a:r>
              <a:rPr lang="pl-PL" sz="1800" dirty="0" err="1">
                <a:solidFill>
                  <a:schemeClr val="tx1"/>
                </a:solidFill>
                <a:highlight>
                  <a:srgbClr val="FFFF00"/>
                </a:highlight>
                <a:latin typeface="Poppins"/>
                <a:ea typeface="Poppins"/>
                <a:cs typeface="Poppins"/>
                <a:sym typeface="Poppins"/>
              </a:rPr>
              <a:t>did</a:t>
            </a:r>
            <a:r>
              <a:rPr lang="pl-PL" sz="1800" dirty="0">
                <a:solidFill>
                  <a:schemeClr val="tx1"/>
                </a:solidFill>
                <a:highlight>
                  <a:srgbClr val="FFFF00"/>
                </a:highlight>
                <a:latin typeface="Poppins"/>
                <a:ea typeface="Poppins"/>
                <a:cs typeface="Poppins"/>
                <a:sym typeface="Poppins"/>
              </a:rPr>
              <a:t> we NOT </a:t>
            </a:r>
            <a:r>
              <a:rPr lang="pl-PL" sz="1800" dirty="0" err="1">
                <a:solidFill>
                  <a:schemeClr val="tx1"/>
                </a:solidFill>
                <a:highlight>
                  <a:srgbClr val="FFFF00"/>
                </a:highlight>
                <a:latin typeface="Poppins"/>
                <a:ea typeface="Poppins"/>
                <a:cs typeface="Poppins"/>
                <a:sym typeface="Poppins"/>
              </a:rPr>
              <a:t>understand</a:t>
            </a:r>
            <a:r>
              <a:rPr lang="pl-PL" sz="1800" dirty="0">
                <a:solidFill>
                  <a:schemeClr val="tx1"/>
                </a:solidFill>
                <a:highlight>
                  <a:srgbClr val="FFFF00"/>
                </a:highlight>
                <a:latin typeface="Poppins"/>
                <a:ea typeface="Poppins"/>
                <a:cs typeface="Poppins"/>
                <a:sym typeface="Poppins"/>
              </a:rPr>
              <a:t> </a:t>
            </a:r>
            <a:endParaRPr sz="1800" dirty="0">
              <a:solidFill>
                <a:schemeClr val="tx1"/>
              </a:solidFill>
              <a:highlight>
                <a:srgbClr val="FFFF00"/>
              </a:highlight>
              <a:latin typeface="Poppins"/>
              <a:ea typeface="Poppins"/>
              <a:cs typeface="Poppins"/>
              <a:sym typeface="Poppins"/>
            </a:endParaRPr>
          </a:p>
        </p:txBody>
      </p:sp>
      <p:sp>
        <p:nvSpPr>
          <p:cNvPr id="4" name="Google Shape;235;p37">
            <a:extLst>
              <a:ext uri="{FF2B5EF4-FFF2-40B4-BE49-F238E27FC236}">
                <a16:creationId xmlns:a16="http://schemas.microsoft.com/office/drawing/2014/main" id="{FE31D226-EEBC-F401-7FA2-1DC6B0395D6C}"/>
              </a:ext>
            </a:extLst>
          </p:cNvPr>
          <p:cNvSpPr txBox="1"/>
          <p:nvPr/>
        </p:nvSpPr>
        <p:spPr>
          <a:xfrm>
            <a:off x="1191478" y="1967257"/>
            <a:ext cx="2486683"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l-PL" sz="1800" dirty="0" err="1">
                <a:solidFill>
                  <a:schemeClr val="tx1"/>
                </a:solidFill>
                <a:highlight>
                  <a:srgbClr val="FFFF00"/>
                </a:highlight>
                <a:latin typeface="Poppins"/>
                <a:ea typeface="Poppins"/>
                <a:cs typeface="Poppins"/>
                <a:sym typeface="Poppins"/>
              </a:rPr>
              <a:t>Who</a:t>
            </a:r>
            <a:r>
              <a:rPr lang="pl-PL" sz="1800" dirty="0">
                <a:solidFill>
                  <a:schemeClr val="tx1"/>
                </a:solidFill>
                <a:highlight>
                  <a:srgbClr val="FFFF00"/>
                </a:highlight>
                <a:latin typeface="Poppins"/>
                <a:ea typeface="Poppins"/>
                <a:cs typeface="Poppins"/>
                <a:sym typeface="Poppins"/>
              </a:rPr>
              <a:t> </a:t>
            </a:r>
            <a:r>
              <a:rPr lang="pl-PL" sz="1800" dirty="0" err="1">
                <a:solidFill>
                  <a:schemeClr val="tx1"/>
                </a:solidFill>
                <a:highlight>
                  <a:srgbClr val="FFFF00"/>
                </a:highlight>
                <a:latin typeface="Poppins"/>
                <a:ea typeface="Poppins"/>
                <a:cs typeface="Poppins"/>
                <a:sym typeface="Poppins"/>
              </a:rPr>
              <a:t>are</a:t>
            </a:r>
            <a:r>
              <a:rPr lang="pl-PL" sz="1800" dirty="0">
                <a:solidFill>
                  <a:schemeClr val="tx1"/>
                </a:solidFill>
                <a:highlight>
                  <a:srgbClr val="FFFF00"/>
                </a:highlight>
                <a:latin typeface="Poppins"/>
                <a:ea typeface="Poppins"/>
                <a:cs typeface="Poppins"/>
                <a:sym typeface="Poppins"/>
              </a:rPr>
              <a:t> we not </a:t>
            </a:r>
            <a:r>
              <a:rPr lang="pl-PL" sz="1800" dirty="0" err="1">
                <a:solidFill>
                  <a:schemeClr val="tx1"/>
                </a:solidFill>
                <a:highlight>
                  <a:srgbClr val="FFFF00"/>
                </a:highlight>
                <a:latin typeface="Poppins"/>
                <a:ea typeface="Poppins"/>
                <a:cs typeface="Poppins"/>
                <a:sym typeface="Poppins"/>
              </a:rPr>
              <a:t>talking</a:t>
            </a:r>
            <a:r>
              <a:rPr lang="pl-PL" sz="1800" dirty="0">
                <a:solidFill>
                  <a:schemeClr val="tx1"/>
                </a:solidFill>
                <a:highlight>
                  <a:srgbClr val="FFFF00"/>
                </a:highlight>
                <a:latin typeface="Poppins"/>
                <a:ea typeface="Poppins"/>
                <a:cs typeface="Poppins"/>
                <a:sym typeface="Poppins"/>
              </a:rPr>
              <a:t> to?</a:t>
            </a:r>
            <a:endParaRPr sz="1800" dirty="0">
              <a:solidFill>
                <a:schemeClr val="tx1"/>
              </a:solidFill>
              <a:highlight>
                <a:srgbClr val="FFFF00"/>
              </a:highlight>
              <a:latin typeface="Poppins"/>
              <a:ea typeface="Poppins"/>
              <a:cs typeface="Poppins"/>
              <a:sym typeface="Poppins"/>
            </a:endParaRPr>
          </a:p>
        </p:txBody>
      </p:sp>
      <p:sp>
        <p:nvSpPr>
          <p:cNvPr id="5" name="Google Shape;235;p37">
            <a:extLst>
              <a:ext uri="{FF2B5EF4-FFF2-40B4-BE49-F238E27FC236}">
                <a16:creationId xmlns:a16="http://schemas.microsoft.com/office/drawing/2014/main" id="{3CAB7D2B-CD72-46C2-1295-20C8FD169E17}"/>
              </a:ext>
            </a:extLst>
          </p:cNvPr>
          <p:cNvSpPr txBox="1"/>
          <p:nvPr/>
        </p:nvSpPr>
        <p:spPr>
          <a:xfrm>
            <a:off x="5686432" y="1839676"/>
            <a:ext cx="2486683"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l-PL" sz="1800" dirty="0" err="1">
                <a:solidFill>
                  <a:schemeClr val="tx1"/>
                </a:solidFill>
                <a:highlight>
                  <a:srgbClr val="FFFF00"/>
                </a:highlight>
                <a:latin typeface="Poppins"/>
                <a:ea typeface="Poppins"/>
                <a:cs typeface="Poppins"/>
                <a:sym typeface="Poppins"/>
              </a:rPr>
              <a:t>What</a:t>
            </a:r>
            <a:r>
              <a:rPr lang="pl-PL" sz="1800" dirty="0">
                <a:solidFill>
                  <a:schemeClr val="tx1"/>
                </a:solidFill>
                <a:highlight>
                  <a:srgbClr val="FFFF00"/>
                </a:highlight>
                <a:latin typeface="Poppins"/>
                <a:ea typeface="Poppins"/>
                <a:cs typeface="Poppins"/>
                <a:sym typeface="Poppins"/>
              </a:rPr>
              <a:t> </a:t>
            </a:r>
            <a:r>
              <a:rPr lang="pl-PL" sz="1800" dirty="0" err="1">
                <a:solidFill>
                  <a:schemeClr val="tx1"/>
                </a:solidFill>
                <a:highlight>
                  <a:srgbClr val="FFFF00"/>
                </a:highlight>
                <a:latin typeface="Poppins"/>
                <a:ea typeface="Poppins"/>
                <a:cs typeface="Poppins"/>
                <a:sym typeface="Poppins"/>
              </a:rPr>
              <a:t>did</a:t>
            </a:r>
            <a:r>
              <a:rPr lang="pl-PL" sz="1800" dirty="0">
                <a:solidFill>
                  <a:schemeClr val="tx1"/>
                </a:solidFill>
                <a:highlight>
                  <a:srgbClr val="FFFF00"/>
                </a:highlight>
                <a:latin typeface="Poppins"/>
                <a:ea typeface="Poppins"/>
                <a:cs typeface="Poppins"/>
                <a:sym typeface="Poppins"/>
              </a:rPr>
              <a:t> we </a:t>
            </a:r>
            <a:r>
              <a:rPr lang="pl-PL" sz="1800" dirty="0" err="1">
                <a:solidFill>
                  <a:schemeClr val="tx1"/>
                </a:solidFill>
                <a:highlight>
                  <a:srgbClr val="FFFF00"/>
                </a:highlight>
                <a:latin typeface="Poppins"/>
                <a:ea typeface="Poppins"/>
                <a:cs typeface="Poppins"/>
                <a:sym typeface="Poppins"/>
              </a:rPr>
              <a:t>fail</a:t>
            </a:r>
            <a:r>
              <a:rPr lang="pl-PL" sz="1800" dirty="0">
                <a:solidFill>
                  <a:schemeClr val="tx1"/>
                </a:solidFill>
                <a:highlight>
                  <a:srgbClr val="FFFF00"/>
                </a:highlight>
                <a:latin typeface="Poppins"/>
                <a:ea typeface="Poppins"/>
                <a:cs typeface="Poppins"/>
                <a:sym typeface="Poppins"/>
              </a:rPr>
              <a:t> to </a:t>
            </a:r>
            <a:r>
              <a:rPr lang="pl-PL" sz="1800" dirty="0" err="1">
                <a:solidFill>
                  <a:schemeClr val="tx1"/>
                </a:solidFill>
                <a:highlight>
                  <a:srgbClr val="FFFF00"/>
                </a:highlight>
                <a:latin typeface="Poppins"/>
                <a:ea typeface="Poppins"/>
                <a:cs typeface="Poppins"/>
                <a:sym typeface="Poppins"/>
              </a:rPr>
              <a:t>communicate</a:t>
            </a:r>
            <a:endParaRPr sz="1800" dirty="0">
              <a:solidFill>
                <a:schemeClr val="tx1"/>
              </a:solidFill>
              <a:highlight>
                <a:srgbClr val="FFFF00"/>
              </a:highlight>
              <a:latin typeface="Poppins"/>
              <a:ea typeface="Poppins"/>
              <a:cs typeface="Poppins"/>
              <a:sym typeface="Poppins"/>
            </a:endParaRPr>
          </a:p>
        </p:txBody>
      </p:sp>
      <p:sp>
        <p:nvSpPr>
          <p:cNvPr id="6" name="Google Shape;235;p37">
            <a:extLst>
              <a:ext uri="{FF2B5EF4-FFF2-40B4-BE49-F238E27FC236}">
                <a16:creationId xmlns:a16="http://schemas.microsoft.com/office/drawing/2014/main" id="{9C3FD017-1ED1-C4D2-4947-93910218F32F}"/>
              </a:ext>
            </a:extLst>
          </p:cNvPr>
          <p:cNvSpPr txBox="1"/>
          <p:nvPr/>
        </p:nvSpPr>
        <p:spPr>
          <a:xfrm>
            <a:off x="8612808" y="4041009"/>
            <a:ext cx="2486683"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l-PL" sz="1800" dirty="0" err="1">
                <a:solidFill>
                  <a:schemeClr val="tx1"/>
                </a:solidFill>
                <a:highlight>
                  <a:srgbClr val="FFFF00"/>
                </a:highlight>
                <a:latin typeface="Poppins"/>
                <a:ea typeface="Poppins"/>
                <a:cs typeface="Poppins"/>
                <a:sym typeface="Poppins"/>
              </a:rPr>
              <a:t>Who</a:t>
            </a:r>
            <a:r>
              <a:rPr lang="pl-PL" sz="1800" dirty="0">
                <a:solidFill>
                  <a:schemeClr val="tx1"/>
                </a:solidFill>
                <a:highlight>
                  <a:srgbClr val="FFFF00"/>
                </a:highlight>
                <a:latin typeface="Poppins"/>
                <a:ea typeface="Poppins"/>
                <a:cs typeface="Poppins"/>
                <a:sym typeface="Poppins"/>
              </a:rPr>
              <a:t> </a:t>
            </a:r>
            <a:r>
              <a:rPr lang="pl-PL" sz="1800" dirty="0" err="1">
                <a:solidFill>
                  <a:schemeClr val="tx1"/>
                </a:solidFill>
                <a:highlight>
                  <a:srgbClr val="FFFF00"/>
                </a:highlight>
                <a:latin typeface="Poppins"/>
                <a:ea typeface="Poppins"/>
                <a:cs typeface="Poppins"/>
                <a:sym typeface="Poppins"/>
              </a:rPr>
              <a:t>are</a:t>
            </a:r>
            <a:r>
              <a:rPr lang="pl-PL" sz="1800" dirty="0">
                <a:solidFill>
                  <a:schemeClr val="tx1"/>
                </a:solidFill>
                <a:highlight>
                  <a:srgbClr val="FFFF00"/>
                </a:highlight>
                <a:latin typeface="Poppins"/>
                <a:ea typeface="Poppins"/>
                <a:cs typeface="Poppins"/>
                <a:sym typeface="Poppins"/>
              </a:rPr>
              <a:t> we not </a:t>
            </a:r>
            <a:r>
              <a:rPr lang="pl-PL" sz="1800" dirty="0" err="1">
                <a:solidFill>
                  <a:schemeClr val="tx1"/>
                </a:solidFill>
                <a:highlight>
                  <a:srgbClr val="FFFF00"/>
                </a:highlight>
                <a:latin typeface="Poppins"/>
                <a:ea typeface="Poppins"/>
                <a:cs typeface="Poppins"/>
                <a:sym typeface="Poppins"/>
              </a:rPr>
              <a:t>including</a:t>
            </a:r>
            <a:r>
              <a:rPr lang="pl-PL" sz="1800" dirty="0">
                <a:solidFill>
                  <a:schemeClr val="tx1"/>
                </a:solidFill>
                <a:highlight>
                  <a:srgbClr val="FFFF00"/>
                </a:highlight>
                <a:latin typeface="Poppins"/>
                <a:ea typeface="Poppins"/>
                <a:cs typeface="Poppins"/>
                <a:sym typeface="Poppins"/>
              </a:rPr>
              <a:t>?</a:t>
            </a:r>
            <a:endParaRPr sz="1800" dirty="0">
              <a:solidFill>
                <a:schemeClr val="tx1"/>
              </a:solidFill>
              <a:highlight>
                <a:srgbClr val="FFFF00"/>
              </a:highlight>
              <a:latin typeface="Poppins"/>
              <a:ea typeface="Poppins"/>
              <a:cs typeface="Poppins"/>
              <a:sym typeface="Poppins"/>
            </a:endParaRPr>
          </a:p>
        </p:txBody>
      </p:sp>
    </p:spTree>
    <p:extLst>
      <p:ext uri="{BB962C8B-B14F-4D97-AF65-F5344CB8AC3E}">
        <p14:creationId xmlns:p14="http://schemas.microsoft.com/office/powerpoint/2010/main" val="2217794425"/>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B571E-A21E-6756-635A-19DFEB7CEFC7}"/>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EDC8FAE0-F8E4-1F0A-C24D-BF4CC377F282}"/>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64</a:t>
            </a:fld>
            <a:endParaRPr lang="pl-PL" dirty="0"/>
          </a:p>
        </p:txBody>
      </p:sp>
      <p:pic>
        <p:nvPicPr>
          <p:cNvPr id="3" name="Group 23" descr="preencoded.png">
            <a:extLst>
              <a:ext uri="{FF2B5EF4-FFF2-40B4-BE49-F238E27FC236}">
                <a16:creationId xmlns:a16="http://schemas.microsoft.com/office/drawing/2014/main" id="{09B9B59B-83A5-12B0-632D-59B62109767F}"/>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FDA83942-98A7-E036-764C-D020CAF1E7A6}"/>
              </a:ext>
            </a:extLst>
          </p:cNvPr>
          <p:cNvSpPr txBox="1"/>
          <p:nvPr/>
        </p:nvSpPr>
        <p:spPr>
          <a:xfrm>
            <a:off x="716685" y="2863671"/>
            <a:ext cx="9282447" cy="769441"/>
          </a:xfrm>
          <a:prstGeom prst="rect">
            <a:avLst/>
          </a:prstGeom>
          <a:noFill/>
        </p:spPr>
        <p:txBody>
          <a:bodyPr wrap="square">
            <a:spAutoFit/>
          </a:bodyPr>
          <a:lstStyle/>
          <a:p>
            <a:r>
              <a:rPr lang="pl-PL" sz="4400" dirty="0">
                <a:solidFill>
                  <a:srgbClr val="222222"/>
                </a:solidFill>
                <a:latin typeface="Calibri" panose="020F0502020204030204" pitchFamily="34" charset="0"/>
              </a:rPr>
              <a:t>Talk with </a:t>
            </a:r>
            <a:r>
              <a:rPr lang="pl-PL" sz="4400" dirty="0" err="1">
                <a:solidFill>
                  <a:srgbClr val="222222"/>
                </a:solidFill>
                <a:latin typeface="Calibri" panose="020F0502020204030204" pitchFamily="34" charset="0"/>
              </a:rPr>
              <a:t>people</a:t>
            </a:r>
            <a:r>
              <a:rPr lang="pl-PL" sz="4400" dirty="0">
                <a:solidFill>
                  <a:srgbClr val="222222"/>
                </a:solidFill>
                <a:latin typeface="Calibri" panose="020F0502020204030204" pitchFamily="34" charset="0"/>
              </a:rPr>
              <a:t> and </a:t>
            </a:r>
            <a:r>
              <a:rPr lang="pl-PL" sz="4400" dirty="0" err="1">
                <a:solidFill>
                  <a:srgbClr val="222222"/>
                </a:solidFill>
                <a:latin typeface="Calibri" panose="020F0502020204030204" pitchFamily="34" charset="0"/>
              </a:rPr>
              <a:t>learn</a:t>
            </a:r>
            <a:r>
              <a:rPr lang="pl-PL" sz="4400" dirty="0">
                <a:solidFill>
                  <a:srgbClr val="222222"/>
                </a:solidFill>
                <a:latin typeface="Calibri" panose="020F0502020204030204" pitchFamily="34" charset="0"/>
              </a:rPr>
              <a:t> from </a:t>
            </a:r>
            <a:r>
              <a:rPr lang="pl-PL" sz="4400" dirty="0" err="1">
                <a:solidFill>
                  <a:srgbClr val="222222"/>
                </a:solidFill>
                <a:latin typeface="Calibri" panose="020F0502020204030204" pitchFamily="34" charset="0"/>
              </a:rPr>
              <a:t>them</a:t>
            </a:r>
            <a:r>
              <a:rPr lang="pl-PL" sz="4400" dirty="0">
                <a:solidFill>
                  <a:srgbClr val="222222"/>
                </a:solidFill>
                <a:latin typeface="Calibri" panose="020F0502020204030204" pitchFamily="34" charset="0"/>
              </a:rPr>
              <a:t>…</a:t>
            </a:r>
            <a:endParaRPr lang="en-GB" sz="4400" b="0"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1734598624"/>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F0CB2-8EFC-0B69-71CE-4483D7655468}"/>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E14FA038-8E77-69CA-EF67-9522A4D7648E}"/>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65</a:t>
            </a:fld>
            <a:endParaRPr lang="pl-PL" dirty="0"/>
          </a:p>
        </p:txBody>
      </p:sp>
      <p:pic>
        <p:nvPicPr>
          <p:cNvPr id="3" name="Group 23" descr="preencoded.png">
            <a:extLst>
              <a:ext uri="{FF2B5EF4-FFF2-40B4-BE49-F238E27FC236}">
                <a16:creationId xmlns:a16="http://schemas.microsoft.com/office/drawing/2014/main" id="{775721AD-8613-31E9-BD3C-CABD24726129}"/>
              </a:ext>
            </a:extLst>
          </p:cNvPr>
          <p:cNvPicPr>
            <a:picLocks noChangeAspect="1"/>
          </p:cNvPicPr>
          <p:nvPr/>
        </p:nvPicPr>
        <p:blipFill>
          <a:blip r:embed="rId2"/>
          <a:srcRect/>
          <a:stretch/>
        </p:blipFill>
        <p:spPr>
          <a:xfrm>
            <a:off x="11669" y="5766843"/>
            <a:ext cx="12180331" cy="1091155"/>
          </a:xfrm>
          <a:prstGeom prst="rect">
            <a:avLst/>
          </a:prstGeom>
        </p:spPr>
      </p:pic>
      <p:pic>
        <p:nvPicPr>
          <p:cNvPr id="6" name="Obraz 5">
            <a:extLst>
              <a:ext uri="{FF2B5EF4-FFF2-40B4-BE49-F238E27FC236}">
                <a16:creationId xmlns:a16="http://schemas.microsoft.com/office/drawing/2014/main" id="{96DAB611-BF61-FB18-1FC6-99993DBE818F}"/>
              </a:ext>
            </a:extLst>
          </p:cNvPr>
          <p:cNvPicPr>
            <a:picLocks noChangeAspect="1"/>
          </p:cNvPicPr>
          <p:nvPr/>
        </p:nvPicPr>
        <p:blipFill>
          <a:blip r:embed="rId3"/>
          <a:stretch>
            <a:fillRect/>
          </a:stretch>
        </p:blipFill>
        <p:spPr>
          <a:xfrm>
            <a:off x="427566" y="1484124"/>
            <a:ext cx="11336867" cy="2705274"/>
          </a:xfrm>
          <a:prstGeom prst="rect">
            <a:avLst/>
          </a:prstGeom>
        </p:spPr>
      </p:pic>
      <p:sp>
        <p:nvSpPr>
          <p:cNvPr id="8" name="pole tekstowe 7">
            <a:extLst>
              <a:ext uri="{FF2B5EF4-FFF2-40B4-BE49-F238E27FC236}">
                <a16:creationId xmlns:a16="http://schemas.microsoft.com/office/drawing/2014/main" id="{08032C64-DF21-2F44-339D-FC8D6386300B}"/>
              </a:ext>
            </a:extLst>
          </p:cNvPr>
          <p:cNvSpPr txBox="1"/>
          <p:nvPr/>
        </p:nvSpPr>
        <p:spPr>
          <a:xfrm>
            <a:off x="427566" y="5142445"/>
            <a:ext cx="11552767" cy="307777"/>
          </a:xfrm>
          <a:prstGeom prst="rect">
            <a:avLst/>
          </a:prstGeom>
          <a:noFill/>
        </p:spPr>
        <p:txBody>
          <a:bodyPr wrap="square">
            <a:spAutoFit/>
          </a:bodyPr>
          <a:lstStyle/>
          <a:p>
            <a:r>
              <a:rPr lang="en-GB" dirty="0">
                <a:hlinkClick r:id="rId4"/>
              </a:rPr>
              <a:t>https://github.com/UKHomeOffice/posters/blob/master/accessibility/researching-access-needs/Research-who_to_include_when%3F.pdf</a:t>
            </a:r>
            <a:r>
              <a:rPr lang="pl-PL" dirty="0"/>
              <a:t> </a:t>
            </a:r>
            <a:endParaRPr lang="en-GB" dirty="0"/>
          </a:p>
        </p:txBody>
      </p:sp>
    </p:spTree>
    <p:extLst>
      <p:ext uri="{BB962C8B-B14F-4D97-AF65-F5344CB8AC3E}">
        <p14:creationId xmlns:p14="http://schemas.microsoft.com/office/powerpoint/2010/main" val="4127343374"/>
      </p:ext>
    </p:extLst>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FB203-D839-E6DA-BC97-D5B6BA631666}"/>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519CE408-BCA0-BC3B-EA3E-A6B2F80B9A85}"/>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66</a:t>
            </a:fld>
            <a:endParaRPr lang="pl-PL" dirty="0"/>
          </a:p>
        </p:txBody>
      </p:sp>
      <p:pic>
        <p:nvPicPr>
          <p:cNvPr id="3" name="Group 23" descr="preencoded.png">
            <a:extLst>
              <a:ext uri="{FF2B5EF4-FFF2-40B4-BE49-F238E27FC236}">
                <a16:creationId xmlns:a16="http://schemas.microsoft.com/office/drawing/2014/main" id="{69DE17B5-F347-4735-BA3B-614011BFBA59}"/>
              </a:ext>
            </a:extLst>
          </p:cNvPr>
          <p:cNvPicPr>
            <a:picLocks noChangeAspect="1"/>
          </p:cNvPicPr>
          <p:nvPr/>
        </p:nvPicPr>
        <p:blipFill>
          <a:blip r:embed="rId2"/>
          <a:srcRect/>
          <a:stretch/>
        </p:blipFill>
        <p:spPr>
          <a:xfrm>
            <a:off x="11669" y="5766843"/>
            <a:ext cx="12180331" cy="1091155"/>
          </a:xfrm>
          <a:prstGeom prst="rect">
            <a:avLst/>
          </a:prstGeom>
        </p:spPr>
      </p:pic>
      <p:sp>
        <p:nvSpPr>
          <p:cNvPr id="8" name="pole tekstowe 7">
            <a:extLst>
              <a:ext uri="{FF2B5EF4-FFF2-40B4-BE49-F238E27FC236}">
                <a16:creationId xmlns:a16="http://schemas.microsoft.com/office/drawing/2014/main" id="{F533E736-E8CA-4012-01E5-4871C1F29C0B}"/>
              </a:ext>
            </a:extLst>
          </p:cNvPr>
          <p:cNvSpPr txBox="1"/>
          <p:nvPr/>
        </p:nvSpPr>
        <p:spPr>
          <a:xfrm>
            <a:off x="427566" y="5142445"/>
            <a:ext cx="11552767" cy="307777"/>
          </a:xfrm>
          <a:prstGeom prst="rect">
            <a:avLst/>
          </a:prstGeom>
          <a:noFill/>
        </p:spPr>
        <p:txBody>
          <a:bodyPr wrap="square">
            <a:spAutoFit/>
          </a:bodyPr>
          <a:lstStyle/>
          <a:p>
            <a:r>
              <a:rPr lang="en-GB" dirty="0">
                <a:hlinkClick r:id="rId3"/>
              </a:rPr>
              <a:t>https://github.com/UKHomeOffice/posters/blob/master/accessibility/researching-access-needs/Research-who_to_include_when%3F.pdf</a:t>
            </a:r>
            <a:r>
              <a:rPr lang="pl-PL" dirty="0"/>
              <a:t> </a:t>
            </a:r>
            <a:endParaRPr lang="en-GB" dirty="0"/>
          </a:p>
        </p:txBody>
      </p:sp>
      <p:pic>
        <p:nvPicPr>
          <p:cNvPr id="7" name="Obraz 6">
            <a:extLst>
              <a:ext uri="{FF2B5EF4-FFF2-40B4-BE49-F238E27FC236}">
                <a16:creationId xmlns:a16="http://schemas.microsoft.com/office/drawing/2014/main" id="{F685BE5B-D8C2-663B-C227-43A96359C7F9}"/>
              </a:ext>
            </a:extLst>
          </p:cNvPr>
          <p:cNvPicPr>
            <a:picLocks noChangeAspect="1"/>
          </p:cNvPicPr>
          <p:nvPr/>
        </p:nvPicPr>
        <p:blipFill>
          <a:blip r:embed="rId4"/>
          <a:stretch>
            <a:fillRect/>
          </a:stretch>
        </p:blipFill>
        <p:spPr>
          <a:xfrm>
            <a:off x="427566" y="1484581"/>
            <a:ext cx="11336867" cy="3067979"/>
          </a:xfrm>
          <a:prstGeom prst="rect">
            <a:avLst/>
          </a:prstGeom>
        </p:spPr>
      </p:pic>
    </p:spTree>
    <p:extLst>
      <p:ext uri="{BB962C8B-B14F-4D97-AF65-F5344CB8AC3E}">
        <p14:creationId xmlns:p14="http://schemas.microsoft.com/office/powerpoint/2010/main" val="622323165"/>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E12D0-D5BE-FCCA-2C12-83F5428FE760}"/>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CBA8CC27-96D9-B5F8-343A-B4EF491B26E1}"/>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67</a:t>
            </a:fld>
            <a:endParaRPr lang="pl-PL" dirty="0"/>
          </a:p>
        </p:txBody>
      </p:sp>
      <p:pic>
        <p:nvPicPr>
          <p:cNvPr id="3" name="Group 23" descr="preencoded.png">
            <a:extLst>
              <a:ext uri="{FF2B5EF4-FFF2-40B4-BE49-F238E27FC236}">
                <a16:creationId xmlns:a16="http://schemas.microsoft.com/office/drawing/2014/main" id="{83452B25-C7C0-1BC8-DAB1-E0B3CF375678}"/>
              </a:ext>
            </a:extLst>
          </p:cNvPr>
          <p:cNvPicPr>
            <a:picLocks noChangeAspect="1"/>
          </p:cNvPicPr>
          <p:nvPr/>
        </p:nvPicPr>
        <p:blipFill>
          <a:blip r:embed="rId2"/>
          <a:srcRect/>
          <a:stretch/>
        </p:blipFill>
        <p:spPr>
          <a:xfrm>
            <a:off x="11669" y="5766843"/>
            <a:ext cx="12180331" cy="1091155"/>
          </a:xfrm>
          <a:prstGeom prst="rect">
            <a:avLst/>
          </a:prstGeom>
        </p:spPr>
      </p:pic>
      <p:sp>
        <p:nvSpPr>
          <p:cNvPr id="8" name="pole tekstowe 7">
            <a:extLst>
              <a:ext uri="{FF2B5EF4-FFF2-40B4-BE49-F238E27FC236}">
                <a16:creationId xmlns:a16="http://schemas.microsoft.com/office/drawing/2014/main" id="{7E9E11AF-E4B9-B1C8-27A0-FFB49F124447}"/>
              </a:ext>
            </a:extLst>
          </p:cNvPr>
          <p:cNvSpPr txBox="1"/>
          <p:nvPr/>
        </p:nvSpPr>
        <p:spPr>
          <a:xfrm>
            <a:off x="427566" y="5142445"/>
            <a:ext cx="11552767" cy="307777"/>
          </a:xfrm>
          <a:prstGeom prst="rect">
            <a:avLst/>
          </a:prstGeom>
          <a:noFill/>
        </p:spPr>
        <p:txBody>
          <a:bodyPr wrap="square">
            <a:spAutoFit/>
          </a:bodyPr>
          <a:lstStyle/>
          <a:p>
            <a:r>
              <a:rPr lang="en-GB" dirty="0">
                <a:hlinkClick r:id="rId3"/>
              </a:rPr>
              <a:t>https://github.com/UKHomeOffice/posters/blob/master/accessibility/researching-access-needs/Research-who_to_include_when%3F.pdf</a:t>
            </a:r>
            <a:r>
              <a:rPr lang="pl-PL" dirty="0"/>
              <a:t> </a:t>
            </a:r>
            <a:endParaRPr lang="en-GB" dirty="0"/>
          </a:p>
        </p:txBody>
      </p:sp>
      <p:pic>
        <p:nvPicPr>
          <p:cNvPr id="6" name="Obraz 5">
            <a:extLst>
              <a:ext uri="{FF2B5EF4-FFF2-40B4-BE49-F238E27FC236}">
                <a16:creationId xmlns:a16="http://schemas.microsoft.com/office/drawing/2014/main" id="{127C74EA-E061-E0DF-610A-6CD2B5BABDA4}"/>
              </a:ext>
            </a:extLst>
          </p:cNvPr>
          <p:cNvPicPr>
            <a:picLocks noChangeAspect="1"/>
          </p:cNvPicPr>
          <p:nvPr/>
        </p:nvPicPr>
        <p:blipFill>
          <a:blip r:embed="rId4"/>
          <a:stretch>
            <a:fillRect/>
          </a:stretch>
        </p:blipFill>
        <p:spPr>
          <a:xfrm>
            <a:off x="427566" y="1484581"/>
            <a:ext cx="11336867" cy="3260044"/>
          </a:xfrm>
          <a:prstGeom prst="rect">
            <a:avLst/>
          </a:prstGeom>
        </p:spPr>
      </p:pic>
    </p:spTree>
    <p:extLst>
      <p:ext uri="{BB962C8B-B14F-4D97-AF65-F5344CB8AC3E}">
        <p14:creationId xmlns:p14="http://schemas.microsoft.com/office/powerpoint/2010/main" val="2832219364"/>
      </p:ext>
    </p:extLst>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A4B7A-08EB-708C-3F7F-E2EB449C8DFD}"/>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F64900D3-A3AD-C345-15D6-DF5BA74AAED8}"/>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68</a:t>
            </a:fld>
            <a:endParaRPr lang="pl-PL" dirty="0"/>
          </a:p>
        </p:txBody>
      </p:sp>
      <p:pic>
        <p:nvPicPr>
          <p:cNvPr id="3" name="Group 23" descr="preencoded.png">
            <a:extLst>
              <a:ext uri="{FF2B5EF4-FFF2-40B4-BE49-F238E27FC236}">
                <a16:creationId xmlns:a16="http://schemas.microsoft.com/office/drawing/2014/main" id="{D1D8F372-AF21-D992-3E20-E9BF9E57BDB6}"/>
              </a:ext>
            </a:extLst>
          </p:cNvPr>
          <p:cNvPicPr>
            <a:picLocks noChangeAspect="1"/>
          </p:cNvPicPr>
          <p:nvPr/>
        </p:nvPicPr>
        <p:blipFill>
          <a:blip r:embed="rId2"/>
          <a:srcRect/>
          <a:stretch/>
        </p:blipFill>
        <p:spPr>
          <a:xfrm>
            <a:off x="11669" y="5766843"/>
            <a:ext cx="12180331" cy="1091155"/>
          </a:xfrm>
          <a:prstGeom prst="rect">
            <a:avLst/>
          </a:prstGeom>
        </p:spPr>
      </p:pic>
      <p:sp>
        <p:nvSpPr>
          <p:cNvPr id="8" name="pole tekstowe 7">
            <a:extLst>
              <a:ext uri="{FF2B5EF4-FFF2-40B4-BE49-F238E27FC236}">
                <a16:creationId xmlns:a16="http://schemas.microsoft.com/office/drawing/2014/main" id="{13105DA0-8F44-B420-FD55-277B1B0D9682}"/>
              </a:ext>
            </a:extLst>
          </p:cNvPr>
          <p:cNvSpPr txBox="1"/>
          <p:nvPr/>
        </p:nvSpPr>
        <p:spPr>
          <a:xfrm>
            <a:off x="427566" y="5142445"/>
            <a:ext cx="11552767" cy="307777"/>
          </a:xfrm>
          <a:prstGeom prst="rect">
            <a:avLst/>
          </a:prstGeom>
          <a:noFill/>
        </p:spPr>
        <p:txBody>
          <a:bodyPr wrap="square">
            <a:spAutoFit/>
          </a:bodyPr>
          <a:lstStyle/>
          <a:p>
            <a:r>
              <a:rPr lang="en-GB" dirty="0">
                <a:hlinkClick r:id="rId3"/>
              </a:rPr>
              <a:t>https://github.com/UKHomeOffice/posters/blob/master/accessibility/researching-access-needs/Research-who_to_include_when%3F.pdf</a:t>
            </a:r>
            <a:r>
              <a:rPr lang="pl-PL" dirty="0"/>
              <a:t> </a:t>
            </a:r>
            <a:endParaRPr lang="en-GB" dirty="0"/>
          </a:p>
        </p:txBody>
      </p:sp>
      <p:pic>
        <p:nvPicPr>
          <p:cNvPr id="7" name="Obraz 6">
            <a:extLst>
              <a:ext uri="{FF2B5EF4-FFF2-40B4-BE49-F238E27FC236}">
                <a16:creationId xmlns:a16="http://schemas.microsoft.com/office/drawing/2014/main" id="{771EB6A6-4052-EAE4-68C9-B28B6E6410AD}"/>
              </a:ext>
            </a:extLst>
          </p:cNvPr>
          <p:cNvPicPr>
            <a:picLocks noChangeAspect="1"/>
          </p:cNvPicPr>
          <p:nvPr/>
        </p:nvPicPr>
        <p:blipFill>
          <a:blip r:embed="rId4"/>
          <a:stretch>
            <a:fillRect/>
          </a:stretch>
        </p:blipFill>
        <p:spPr>
          <a:xfrm>
            <a:off x="427566" y="1491624"/>
            <a:ext cx="11336867" cy="3067979"/>
          </a:xfrm>
          <a:prstGeom prst="rect">
            <a:avLst/>
          </a:prstGeom>
        </p:spPr>
      </p:pic>
    </p:spTree>
    <p:extLst>
      <p:ext uri="{BB962C8B-B14F-4D97-AF65-F5344CB8AC3E}">
        <p14:creationId xmlns:p14="http://schemas.microsoft.com/office/powerpoint/2010/main" val="3397341421"/>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BF65A-03D2-6C2C-30DA-527C5882C5B6}"/>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92504C7F-F435-0EF3-6C03-868D88A9C270}"/>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69</a:t>
            </a:fld>
            <a:endParaRPr lang="pl-PL" dirty="0"/>
          </a:p>
        </p:txBody>
      </p:sp>
      <p:pic>
        <p:nvPicPr>
          <p:cNvPr id="3" name="Group 23" descr="preencoded.png">
            <a:extLst>
              <a:ext uri="{FF2B5EF4-FFF2-40B4-BE49-F238E27FC236}">
                <a16:creationId xmlns:a16="http://schemas.microsoft.com/office/drawing/2014/main" id="{4AA96668-CE04-03EF-DAB4-347D9F6DE17A}"/>
              </a:ext>
            </a:extLst>
          </p:cNvPr>
          <p:cNvPicPr>
            <a:picLocks noChangeAspect="1"/>
          </p:cNvPicPr>
          <p:nvPr/>
        </p:nvPicPr>
        <p:blipFill>
          <a:blip r:embed="rId3"/>
          <a:srcRect/>
          <a:stretch/>
        </p:blipFill>
        <p:spPr>
          <a:xfrm>
            <a:off x="11669" y="5766843"/>
            <a:ext cx="12180331" cy="1091155"/>
          </a:xfrm>
          <a:prstGeom prst="rect">
            <a:avLst/>
          </a:prstGeom>
        </p:spPr>
      </p:pic>
      <p:pic>
        <p:nvPicPr>
          <p:cNvPr id="5" name="Multimedia online 4" title="The dos and don'ts of designing for disability">
            <a:hlinkClick r:id="" action="ppaction://media"/>
            <a:extLst>
              <a:ext uri="{FF2B5EF4-FFF2-40B4-BE49-F238E27FC236}">
                <a16:creationId xmlns:a16="http://schemas.microsoft.com/office/drawing/2014/main" id="{DBEFEFB6-F3A6-E274-A681-7E7BC75463FF}"/>
              </a:ext>
            </a:extLst>
          </p:cNvPr>
          <p:cNvPicPr>
            <a:picLocks noRot="1" noChangeAspect="1"/>
          </p:cNvPicPr>
          <p:nvPr>
            <a:videoFile r:link="rId1"/>
          </p:nvPr>
        </p:nvPicPr>
        <p:blipFill>
          <a:blip r:embed="rId4"/>
          <a:stretch>
            <a:fillRect/>
          </a:stretch>
        </p:blipFill>
        <p:spPr>
          <a:xfrm>
            <a:off x="22225" y="0"/>
            <a:ext cx="12147550" cy="6858000"/>
          </a:xfrm>
          <a:prstGeom prst="rect">
            <a:avLst/>
          </a:prstGeom>
        </p:spPr>
      </p:pic>
    </p:spTree>
    <p:extLst>
      <p:ext uri="{BB962C8B-B14F-4D97-AF65-F5344CB8AC3E}">
        <p14:creationId xmlns:p14="http://schemas.microsoft.com/office/powerpoint/2010/main" val="15049131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8DEC8-3EDD-6325-7730-EDED800636CB}"/>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24887FD5-2721-D864-EBC8-AF665CEB6EB2}"/>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7</a:t>
            </a:fld>
            <a:endParaRPr lang="pl-PL" dirty="0"/>
          </a:p>
        </p:txBody>
      </p:sp>
      <p:sp>
        <p:nvSpPr>
          <p:cNvPr id="4" name="pole tekstowe 3">
            <a:extLst>
              <a:ext uri="{FF2B5EF4-FFF2-40B4-BE49-F238E27FC236}">
                <a16:creationId xmlns:a16="http://schemas.microsoft.com/office/drawing/2014/main" id="{AF7B3D9B-9F65-6476-167B-E45E3DBAA3E0}"/>
              </a:ext>
            </a:extLst>
          </p:cNvPr>
          <p:cNvSpPr txBox="1"/>
          <p:nvPr/>
        </p:nvSpPr>
        <p:spPr>
          <a:xfrm>
            <a:off x="1052067" y="1920532"/>
            <a:ext cx="5043933" cy="2158989"/>
          </a:xfrm>
          <a:prstGeom prst="rect">
            <a:avLst/>
          </a:prstGeom>
          <a:noFill/>
        </p:spPr>
        <p:txBody>
          <a:bodyPr wrap="square" rtlCol="0">
            <a:spAutoFit/>
          </a:bodyPr>
          <a:lstStyle/>
          <a:p>
            <a:r>
              <a:rPr lang="en-GB" sz="1800" dirty="0"/>
              <a:t>Principle </a:t>
            </a:r>
            <a:r>
              <a:rPr lang="pl-PL" sz="1800" dirty="0"/>
              <a:t>2</a:t>
            </a:r>
          </a:p>
          <a:p>
            <a:pPr>
              <a:lnSpc>
                <a:spcPct val="150000"/>
              </a:lnSpc>
            </a:pPr>
            <a:r>
              <a:rPr lang="en-GB" sz="4000" dirty="0"/>
              <a:t>Flexibility in Use</a:t>
            </a:r>
            <a:endParaRPr lang="pl-PL" sz="4000" dirty="0"/>
          </a:p>
          <a:p>
            <a:pPr>
              <a:lnSpc>
                <a:spcPct val="150000"/>
              </a:lnSpc>
            </a:pPr>
            <a:r>
              <a:rPr lang="en-GB" sz="2000" dirty="0"/>
              <a:t>The design accommodates a wide range of individual preferences and abilities.</a:t>
            </a:r>
          </a:p>
        </p:txBody>
      </p:sp>
      <p:sp>
        <p:nvSpPr>
          <p:cNvPr id="9" name="pole tekstowe 8">
            <a:extLst>
              <a:ext uri="{FF2B5EF4-FFF2-40B4-BE49-F238E27FC236}">
                <a16:creationId xmlns:a16="http://schemas.microsoft.com/office/drawing/2014/main" id="{C8B9F458-5789-0B14-8612-9353A03C322B}"/>
              </a:ext>
            </a:extLst>
          </p:cNvPr>
          <p:cNvSpPr txBox="1"/>
          <p:nvPr/>
        </p:nvSpPr>
        <p:spPr>
          <a:xfrm>
            <a:off x="1052067" y="4924473"/>
            <a:ext cx="6096000" cy="246221"/>
          </a:xfrm>
          <a:prstGeom prst="rect">
            <a:avLst/>
          </a:prstGeom>
          <a:noFill/>
        </p:spPr>
        <p:txBody>
          <a:bodyPr wrap="square">
            <a:spAutoFit/>
          </a:bodyPr>
          <a:lstStyle/>
          <a:p>
            <a:r>
              <a:rPr lang="en-GB" sz="1000" dirty="0">
                <a:hlinkClick r:id="rId2"/>
              </a:rPr>
              <a:t>https://ttteam5.wixsite.com/universal-design/flexibility-in-use</a:t>
            </a:r>
            <a:r>
              <a:rPr lang="pl-PL" sz="1000" dirty="0"/>
              <a:t> </a:t>
            </a:r>
            <a:endParaRPr lang="en-GB" sz="1000" dirty="0"/>
          </a:p>
        </p:txBody>
      </p:sp>
      <p:pic>
        <p:nvPicPr>
          <p:cNvPr id="3074" name="Picture 2">
            <a:extLst>
              <a:ext uri="{FF2B5EF4-FFF2-40B4-BE49-F238E27FC236}">
                <a16:creationId xmlns:a16="http://schemas.microsoft.com/office/drawing/2014/main" id="{65218E61-B712-BD3E-BBC7-A9AADBEBC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471" y="0"/>
            <a:ext cx="4306529" cy="685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564571"/>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DCE29-4192-62DA-9E62-AC444AAA7B1D}"/>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53D1F2ED-2FEF-17B3-C9E6-045080122511}"/>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70</a:t>
            </a:fld>
            <a:endParaRPr lang="pl-PL" dirty="0"/>
          </a:p>
        </p:txBody>
      </p:sp>
      <p:pic>
        <p:nvPicPr>
          <p:cNvPr id="3" name="Group 23" descr="preencoded.png">
            <a:extLst>
              <a:ext uri="{FF2B5EF4-FFF2-40B4-BE49-F238E27FC236}">
                <a16:creationId xmlns:a16="http://schemas.microsoft.com/office/drawing/2014/main" id="{2197E904-B7AF-18ED-4CFA-C87263ABC6E4}"/>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DDF57CAF-C866-EB90-06AE-E846715B98D0}"/>
              </a:ext>
            </a:extLst>
          </p:cNvPr>
          <p:cNvSpPr txBox="1"/>
          <p:nvPr/>
        </p:nvSpPr>
        <p:spPr>
          <a:xfrm>
            <a:off x="496552" y="2906005"/>
            <a:ext cx="10637115" cy="769441"/>
          </a:xfrm>
          <a:prstGeom prst="rect">
            <a:avLst/>
          </a:prstGeom>
          <a:noFill/>
        </p:spPr>
        <p:txBody>
          <a:bodyPr wrap="square">
            <a:spAutoFit/>
          </a:bodyPr>
          <a:lstStyle/>
          <a:p>
            <a:r>
              <a:rPr lang="pl-PL" sz="4400" dirty="0" err="1">
                <a:solidFill>
                  <a:srgbClr val="222222"/>
                </a:solidFill>
                <a:latin typeface="Calibri" panose="020F0502020204030204" pitchFamily="34" charset="0"/>
              </a:rPr>
              <a:t>Harm</a:t>
            </a:r>
            <a:r>
              <a:rPr lang="pl-PL" sz="4400" dirty="0">
                <a:solidFill>
                  <a:srgbClr val="222222"/>
                </a:solidFill>
                <a:latin typeface="Calibri" panose="020F0502020204030204" pitchFamily="34" charset="0"/>
              </a:rPr>
              <a:t> </a:t>
            </a:r>
            <a:r>
              <a:rPr lang="pl-PL" sz="4400" dirty="0" err="1">
                <a:solidFill>
                  <a:srgbClr val="222222"/>
                </a:solidFill>
                <a:latin typeface="Calibri" panose="020F0502020204030204" pitchFamily="34" charset="0"/>
              </a:rPr>
              <a:t>your</a:t>
            </a:r>
            <a:r>
              <a:rPr lang="pl-PL" sz="4400" dirty="0">
                <a:solidFill>
                  <a:srgbClr val="222222"/>
                </a:solidFill>
                <a:latin typeface="Calibri" panose="020F0502020204030204" pitchFamily="34" charset="0"/>
              </a:rPr>
              <a:t> </a:t>
            </a:r>
            <a:r>
              <a:rPr lang="pl-PL" sz="4400" dirty="0" err="1">
                <a:solidFill>
                  <a:srgbClr val="222222"/>
                </a:solidFill>
                <a:latin typeface="Calibri" panose="020F0502020204030204" pitchFamily="34" charset="0"/>
              </a:rPr>
              <a:t>designs</a:t>
            </a:r>
            <a:r>
              <a:rPr lang="pl-PL" sz="4400" dirty="0">
                <a:solidFill>
                  <a:srgbClr val="222222"/>
                </a:solidFill>
                <a:latin typeface="Calibri" panose="020F0502020204030204" pitchFamily="34" charset="0"/>
              </a:rPr>
              <a:t> and </a:t>
            </a:r>
            <a:r>
              <a:rPr lang="pl-PL" sz="4400" dirty="0" err="1">
                <a:solidFill>
                  <a:srgbClr val="222222"/>
                </a:solidFill>
                <a:latin typeface="Calibri" panose="020F0502020204030204" pitchFamily="34" charset="0"/>
              </a:rPr>
              <a:t>concepts</a:t>
            </a:r>
            <a:r>
              <a:rPr lang="pl-PL" sz="4400" dirty="0">
                <a:solidFill>
                  <a:srgbClr val="222222"/>
                </a:solidFill>
                <a:latin typeface="Calibri" panose="020F0502020204030204" pitchFamily="34" charset="0"/>
              </a:rPr>
              <a:t>, not </a:t>
            </a:r>
            <a:r>
              <a:rPr lang="pl-PL" sz="4400" dirty="0" err="1">
                <a:solidFill>
                  <a:srgbClr val="222222"/>
                </a:solidFill>
                <a:latin typeface="Calibri" panose="020F0502020204030204" pitchFamily="34" charset="0"/>
              </a:rPr>
              <a:t>people</a:t>
            </a:r>
            <a:endParaRPr lang="en-GB" sz="4400" b="0"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1553772572"/>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8FAFF-7826-1536-26DF-A3BADF83B561}"/>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3FD2A2F7-267C-1D83-E45D-D7457820ADA8}"/>
              </a:ext>
            </a:extLst>
          </p:cNvPr>
          <p:cNvSpPr>
            <a:spLocks noChangeArrowheads="1"/>
          </p:cNvSpPr>
          <p:nvPr/>
        </p:nvSpPr>
        <p:spPr bwMode="auto">
          <a:xfrm>
            <a:off x="1346707" y="2183939"/>
            <a:ext cx="619753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4000" b="1" i="0" u="none" strike="noStrike" cap="none" normalizeH="0" baseline="0" dirty="0">
                <a:ln>
                  <a:noFill/>
                </a:ln>
                <a:solidFill>
                  <a:schemeClr val="tx1"/>
                </a:solidFill>
                <a:effectLst/>
                <a:latin typeface="Arial" panose="020B0604020202020204" pitchFamily="34" charset="0"/>
              </a:rPr>
              <a:t>Inclusive Design </a:t>
            </a:r>
            <a:r>
              <a:rPr kumimoji="0" lang="pl-PL" altLang="en-US" sz="4000" b="1" i="0" u="none" strike="noStrike" cap="none" normalizeH="0" baseline="0" dirty="0" err="1">
                <a:ln>
                  <a:noFill/>
                </a:ln>
                <a:solidFill>
                  <a:schemeClr val="tx1"/>
                </a:solidFill>
                <a:effectLst/>
                <a:latin typeface="Arial" panose="020B0604020202020204" pitchFamily="34" charset="0"/>
              </a:rPr>
              <a:t>Canvas</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92597227-4312-827B-477E-C622A0EEBA5A}"/>
              </a:ext>
            </a:extLst>
          </p:cNvPr>
          <p:cNvSpPr>
            <a:spLocks noChangeArrowheads="1"/>
          </p:cNvSpPr>
          <p:nvPr/>
        </p:nvSpPr>
        <p:spPr bwMode="auto">
          <a:xfrm>
            <a:off x="1346707" y="3894207"/>
            <a:ext cx="84068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i="0" u="none" strike="noStrike" cap="none" normalizeH="0" baseline="0" dirty="0">
                <a:ln>
                  <a:noFill/>
                </a:ln>
                <a:solidFill>
                  <a:schemeClr val="tx1"/>
                </a:solidFill>
                <a:effectLst/>
                <a:latin typeface="Arial" panose="020B0604020202020204" pitchFamily="34" charset="0"/>
              </a:rPr>
              <a:t>Persona permutation enables the discovery of potential exclusions and the generation of ideas to address them.</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E069B85E-7008-C299-FE58-7B1527CCB796}"/>
              </a:ext>
            </a:extLst>
          </p:cNvPr>
          <p:cNvSpPr>
            <a:spLocks noChangeArrowheads="1"/>
          </p:cNvSpPr>
          <p:nvPr/>
        </p:nvSpPr>
        <p:spPr bwMode="auto">
          <a:xfrm>
            <a:off x="1346707" y="2981451"/>
            <a:ext cx="29338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2000" b="1" i="0" u="none" strike="noStrike" cap="none" normalizeH="0" baseline="0" dirty="0">
                <a:ln>
                  <a:noFill/>
                </a:ln>
                <a:solidFill>
                  <a:schemeClr val="tx1"/>
                </a:solidFill>
                <a:effectLst/>
                <a:latin typeface="Arial" panose="020B0604020202020204" pitchFamily="34" charset="0"/>
              </a:rPr>
              <a:t>(Persona </a:t>
            </a:r>
            <a:r>
              <a:rPr kumimoji="0" lang="pl-PL" altLang="en-US" sz="2000" b="1" i="0" u="none" strike="noStrike" cap="none" normalizeH="0" baseline="0" dirty="0" err="1">
                <a:ln>
                  <a:noFill/>
                </a:ln>
                <a:solidFill>
                  <a:schemeClr val="tx1"/>
                </a:solidFill>
                <a:effectLst/>
                <a:latin typeface="Arial" panose="020B0604020202020204" pitchFamily="34" charset="0"/>
              </a:rPr>
              <a:t>Permutation</a:t>
            </a:r>
            <a:r>
              <a:rPr kumimoji="0" lang="pl-PL" altLang="en-US" sz="2000" b="1"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521283996"/>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16BFA-C977-44C6-0164-57138228255A}"/>
            </a:ext>
          </a:extLst>
        </p:cNvPr>
        <p:cNvGrpSpPr/>
        <p:nvPr/>
      </p:nvGrpSpPr>
      <p:grpSpPr>
        <a:xfrm>
          <a:off x="0" y="0"/>
          <a:ext cx="0" cy="0"/>
          <a:chOff x="0" y="0"/>
          <a:chExt cx="0" cy="0"/>
        </a:xfrm>
      </p:grpSpPr>
      <p:pic>
        <p:nvPicPr>
          <p:cNvPr id="6" name="Google Shape;358;p52">
            <a:extLst>
              <a:ext uri="{FF2B5EF4-FFF2-40B4-BE49-F238E27FC236}">
                <a16:creationId xmlns:a16="http://schemas.microsoft.com/office/drawing/2014/main" id="{6D8576B0-3918-B38F-5673-C8D1CED5546D}"/>
              </a:ext>
            </a:extLst>
          </p:cNvPr>
          <p:cNvPicPr preferRelativeResize="0"/>
          <p:nvPr/>
        </p:nvPicPr>
        <p:blipFill>
          <a:blip r:embed="rId2">
            <a:alphaModFix/>
          </a:blip>
          <a:stretch>
            <a:fillRect/>
          </a:stretch>
        </p:blipFill>
        <p:spPr>
          <a:xfrm>
            <a:off x="822255" y="2698069"/>
            <a:ext cx="634012" cy="1461862"/>
          </a:xfrm>
          <a:prstGeom prst="rect">
            <a:avLst/>
          </a:prstGeom>
          <a:noFill/>
          <a:ln>
            <a:noFill/>
          </a:ln>
        </p:spPr>
      </p:pic>
      <p:sp>
        <p:nvSpPr>
          <p:cNvPr id="10" name="pole tekstowe 9">
            <a:extLst>
              <a:ext uri="{FF2B5EF4-FFF2-40B4-BE49-F238E27FC236}">
                <a16:creationId xmlns:a16="http://schemas.microsoft.com/office/drawing/2014/main" id="{DB1F1776-A674-F7F6-9A56-42CFCCD22A69}"/>
              </a:ext>
            </a:extLst>
          </p:cNvPr>
          <p:cNvSpPr txBox="1"/>
          <p:nvPr/>
        </p:nvSpPr>
        <p:spPr>
          <a:xfrm>
            <a:off x="1930400" y="2644170"/>
            <a:ext cx="2277533" cy="1569660"/>
          </a:xfrm>
          <a:prstGeom prst="rect">
            <a:avLst/>
          </a:prstGeom>
          <a:noFill/>
        </p:spPr>
        <p:txBody>
          <a:bodyPr wrap="square">
            <a:spAutoFit/>
          </a:bodyPr>
          <a:lstStyle/>
          <a:p>
            <a:r>
              <a:rPr lang="en-GB" sz="2400" dirty="0"/>
              <a:t>what happens when something changes...</a:t>
            </a:r>
          </a:p>
        </p:txBody>
      </p:sp>
      <p:grpSp>
        <p:nvGrpSpPr>
          <p:cNvPr id="24" name="Grupa 23">
            <a:extLst>
              <a:ext uri="{FF2B5EF4-FFF2-40B4-BE49-F238E27FC236}">
                <a16:creationId xmlns:a16="http://schemas.microsoft.com/office/drawing/2014/main" id="{0EEEE567-B772-E3DC-8C73-61B75218883C}"/>
              </a:ext>
            </a:extLst>
          </p:cNvPr>
          <p:cNvGrpSpPr/>
          <p:nvPr/>
        </p:nvGrpSpPr>
        <p:grpSpPr>
          <a:xfrm>
            <a:off x="5044583" y="759229"/>
            <a:ext cx="2548708" cy="1757217"/>
            <a:chOff x="5850467" y="649162"/>
            <a:chExt cx="2548708" cy="1757217"/>
          </a:xfrm>
        </p:grpSpPr>
        <p:sp>
          <p:nvSpPr>
            <p:cNvPr id="7" name="Rectangle 1">
              <a:extLst>
                <a:ext uri="{FF2B5EF4-FFF2-40B4-BE49-F238E27FC236}">
                  <a16:creationId xmlns:a16="http://schemas.microsoft.com/office/drawing/2014/main" id="{81B1B9B9-3B9C-4A54-25C1-579B2BEBF624}"/>
                </a:ext>
              </a:extLst>
            </p:cNvPr>
            <p:cNvSpPr>
              <a:spLocks noChangeArrowheads="1"/>
            </p:cNvSpPr>
            <p:nvPr/>
          </p:nvSpPr>
          <p:spPr bwMode="auto">
            <a:xfrm>
              <a:off x="6325349" y="1071661"/>
              <a:ext cx="20738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en-US" i="0" u="none" strike="noStrike" cap="none" normalizeH="0" baseline="0" dirty="0" err="1">
                  <a:ln>
                    <a:noFill/>
                  </a:ln>
                  <a:solidFill>
                    <a:schemeClr val="tx1"/>
                  </a:solidFill>
                  <a:effectLst/>
                  <a:latin typeface="Arial" panose="020B0604020202020204" pitchFamily="34" charset="0"/>
                </a:rPr>
                <a:t>Gender</a:t>
              </a:r>
              <a:r>
                <a:rPr kumimoji="0" lang="pl-PL" altLang="en-US" i="0" u="none" strike="noStrike" cap="none" normalizeH="0" baseline="0" dirty="0">
                  <a:ln>
                    <a:noFill/>
                  </a:ln>
                  <a:solidFill>
                    <a:schemeClr val="tx1"/>
                  </a:solidFill>
                  <a:effectLst/>
                  <a:latin typeface="Arial" panose="020B0604020202020204" pitchFamily="34" charset="0"/>
                </a:rPr>
                <a:t> </a:t>
              </a:r>
              <a:r>
                <a:rPr kumimoji="0" lang="pl-PL" altLang="en-US" i="0" u="none" strike="noStrike" cap="none" normalizeH="0" baseline="0" dirty="0" err="1">
                  <a:ln>
                    <a:noFill/>
                  </a:ln>
                  <a:solidFill>
                    <a:schemeClr val="tx1"/>
                  </a:solidFill>
                  <a:effectLst/>
                  <a:latin typeface="Arial" panose="020B0604020202020204" pitchFamily="34" charset="0"/>
                </a:rPr>
                <a:t>identity</a:t>
              </a:r>
              <a:endParaRPr kumimoji="0" lang="en-US" altLang="en-US" i="0" u="none" strike="noStrike" cap="none" normalizeH="0" baseline="0" dirty="0">
                <a:ln>
                  <a:noFill/>
                </a:ln>
                <a:solidFill>
                  <a:schemeClr val="tx1"/>
                </a:solidFill>
                <a:effectLst/>
                <a:latin typeface="Arial" panose="020B0604020202020204" pitchFamily="34" charset="0"/>
              </a:endParaRPr>
            </a:p>
          </p:txBody>
        </p:sp>
        <p:pic>
          <p:nvPicPr>
            <p:cNvPr id="11" name="Google Shape;329;p48">
              <a:extLst>
                <a:ext uri="{FF2B5EF4-FFF2-40B4-BE49-F238E27FC236}">
                  <a16:creationId xmlns:a16="http://schemas.microsoft.com/office/drawing/2014/main" id="{B1B65919-8BF0-8AFA-4088-37F6E1D04EDF}"/>
                </a:ext>
              </a:extLst>
            </p:cNvPr>
            <p:cNvPicPr preferRelativeResize="0"/>
            <p:nvPr/>
          </p:nvPicPr>
          <p:blipFill>
            <a:blip r:embed="rId3">
              <a:alphaModFix/>
            </a:blip>
            <a:stretch>
              <a:fillRect/>
            </a:stretch>
          </p:blipFill>
          <p:spPr>
            <a:xfrm>
              <a:off x="5850467" y="649162"/>
              <a:ext cx="704221" cy="1757217"/>
            </a:xfrm>
            <a:prstGeom prst="rect">
              <a:avLst/>
            </a:prstGeom>
            <a:noFill/>
            <a:ln>
              <a:noFill/>
            </a:ln>
          </p:spPr>
        </p:pic>
      </p:grpSp>
      <p:sp>
        <p:nvSpPr>
          <p:cNvPr id="15" name="Rectangle 1">
            <a:extLst>
              <a:ext uri="{FF2B5EF4-FFF2-40B4-BE49-F238E27FC236}">
                <a16:creationId xmlns:a16="http://schemas.microsoft.com/office/drawing/2014/main" id="{014C40AC-4270-A5D5-59BB-63B470AE6362}"/>
              </a:ext>
            </a:extLst>
          </p:cNvPr>
          <p:cNvSpPr>
            <a:spLocks noChangeArrowheads="1"/>
          </p:cNvSpPr>
          <p:nvPr/>
        </p:nvSpPr>
        <p:spPr bwMode="auto">
          <a:xfrm>
            <a:off x="504635" y="4312979"/>
            <a:ext cx="12692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en-US" i="0" u="none" strike="noStrike" cap="none" normalizeH="0" baseline="0" dirty="0" err="1">
                <a:ln>
                  <a:noFill/>
                </a:ln>
                <a:solidFill>
                  <a:schemeClr val="tx1"/>
                </a:solidFill>
                <a:effectLst/>
                <a:latin typeface="Arial" panose="020B0604020202020204" pitchFamily="34" charset="0"/>
              </a:rPr>
              <a:t>Original</a:t>
            </a:r>
            <a:r>
              <a:rPr kumimoji="0" lang="pl-PL" altLang="en-US" i="0" u="none" strike="noStrike" cap="none" normalizeH="0" baseline="0" dirty="0">
                <a:ln>
                  <a:noFill/>
                </a:ln>
                <a:solidFill>
                  <a:schemeClr val="tx1"/>
                </a:solidFill>
                <a:effectLst/>
                <a:latin typeface="Arial" panose="020B0604020202020204" pitchFamily="34" charset="0"/>
              </a:rPr>
              <a:t> persona</a:t>
            </a:r>
            <a:endParaRPr kumimoji="0" lang="en-US" altLang="en-US" i="0" u="none" strike="noStrike" cap="none" normalizeH="0" baseline="0" dirty="0">
              <a:ln>
                <a:noFill/>
              </a:ln>
              <a:solidFill>
                <a:schemeClr val="tx1"/>
              </a:solidFill>
              <a:effectLst/>
              <a:latin typeface="Arial" panose="020B0604020202020204" pitchFamily="34" charset="0"/>
            </a:endParaRPr>
          </a:p>
        </p:txBody>
      </p:sp>
      <p:grpSp>
        <p:nvGrpSpPr>
          <p:cNvPr id="25" name="Grupa 24">
            <a:extLst>
              <a:ext uri="{FF2B5EF4-FFF2-40B4-BE49-F238E27FC236}">
                <a16:creationId xmlns:a16="http://schemas.microsoft.com/office/drawing/2014/main" id="{A7DFD762-4821-D805-80AB-7ED7A3A81B4A}"/>
              </a:ext>
            </a:extLst>
          </p:cNvPr>
          <p:cNvGrpSpPr/>
          <p:nvPr/>
        </p:nvGrpSpPr>
        <p:grpSpPr>
          <a:xfrm>
            <a:off x="5192362" y="3501789"/>
            <a:ext cx="2434047" cy="1562208"/>
            <a:chOff x="6325349" y="3593676"/>
            <a:chExt cx="2434047" cy="1562208"/>
          </a:xfrm>
        </p:grpSpPr>
        <p:sp>
          <p:nvSpPr>
            <p:cNvPr id="19" name="pole tekstowe 18">
              <a:extLst>
                <a:ext uri="{FF2B5EF4-FFF2-40B4-BE49-F238E27FC236}">
                  <a16:creationId xmlns:a16="http://schemas.microsoft.com/office/drawing/2014/main" id="{4C6E416C-4B9E-FB21-1026-477FB5EE01C2}"/>
                </a:ext>
              </a:extLst>
            </p:cNvPr>
            <p:cNvSpPr txBox="1"/>
            <p:nvPr/>
          </p:nvSpPr>
          <p:spPr>
            <a:xfrm>
              <a:off x="7045633" y="4108381"/>
              <a:ext cx="1713763" cy="523220"/>
            </a:xfrm>
            <a:prstGeom prst="rect">
              <a:avLst/>
            </a:prstGeom>
            <a:noFill/>
          </p:spPr>
          <p:txBody>
            <a:bodyPr wrap="square">
              <a:spAutoFit/>
            </a:bodyPr>
            <a:lstStyle/>
            <a:p>
              <a:r>
                <a:rPr lang="en-GB" dirty="0"/>
                <a:t>Personal life</a:t>
              </a:r>
              <a:endParaRPr lang="pl-PL" dirty="0"/>
            </a:p>
            <a:p>
              <a:r>
                <a:rPr lang="en-GB" dirty="0"/>
                <a:t>Professional life</a:t>
              </a:r>
            </a:p>
          </p:txBody>
        </p:sp>
        <p:pic>
          <p:nvPicPr>
            <p:cNvPr id="20" name="Google Shape;287;p43">
              <a:extLst>
                <a:ext uri="{FF2B5EF4-FFF2-40B4-BE49-F238E27FC236}">
                  <a16:creationId xmlns:a16="http://schemas.microsoft.com/office/drawing/2014/main" id="{6F13D6E4-EAC2-CD7C-4E0B-AC4FA0E81CD9}"/>
                </a:ext>
              </a:extLst>
            </p:cNvPr>
            <p:cNvPicPr preferRelativeResize="0"/>
            <p:nvPr/>
          </p:nvPicPr>
          <p:blipFill>
            <a:blip r:embed="rId4">
              <a:alphaModFix/>
            </a:blip>
            <a:stretch>
              <a:fillRect/>
            </a:stretch>
          </p:blipFill>
          <p:spPr>
            <a:xfrm>
              <a:off x="6325349" y="3593676"/>
              <a:ext cx="673207" cy="1562208"/>
            </a:xfrm>
            <a:prstGeom prst="rect">
              <a:avLst/>
            </a:prstGeom>
            <a:noFill/>
            <a:ln>
              <a:noFill/>
            </a:ln>
          </p:spPr>
        </p:pic>
      </p:grpSp>
      <p:grpSp>
        <p:nvGrpSpPr>
          <p:cNvPr id="26" name="Grupa 25">
            <a:extLst>
              <a:ext uri="{FF2B5EF4-FFF2-40B4-BE49-F238E27FC236}">
                <a16:creationId xmlns:a16="http://schemas.microsoft.com/office/drawing/2014/main" id="{2F6BC609-8D66-2D69-DD46-1A6AF9CC8B42}"/>
              </a:ext>
            </a:extLst>
          </p:cNvPr>
          <p:cNvGrpSpPr/>
          <p:nvPr/>
        </p:nvGrpSpPr>
        <p:grpSpPr>
          <a:xfrm>
            <a:off x="7593291" y="1215196"/>
            <a:ext cx="2635191" cy="1575560"/>
            <a:chOff x="7626409" y="1854380"/>
            <a:chExt cx="2635191" cy="1575560"/>
          </a:xfrm>
        </p:grpSpPr>
        <p:sp>
          <p:nvSpPr>
            <p:cNvPr id="14" name="pole tekstowe 13">
              <a:extLst>
                <a:ext uri="{FF2B5EF4-FFF2-40B4-BE49-F238E27FC236}">
                  <a16:creationId xmlns:a16="http://schemas.microsoft.com/office/drawing/2014/main" id="{53DFB977-A225-ABB3-4A38-1F0103B8843E}"/>
                </a:ext>
              </a:extLst>
            </p:cNvPr>
            <p:cNvSpPr txBox="1"/>
            <p:nvPr/>
          </p:nvSpPr>
          <p:spPr>
            <a:xfrm>
              <a:off x="8547837" y="2272828"/>
              <a:ext cx="1713763" cy="738664"/>
            </a:xfrm>
            <a:prstGeom prst="rect">
              <a:avLst/>
            </a:prstGeom>
            <a:noFill/>
          </p:spPr>
          <p:txBody>
            <a:bodyPr wrap="square">
              <a:spAutoFit/>
            </a:bodyPr>
            <a:lstStyle/>
            <a:p>
              <a:r>
                <a:rPr lang="en-GB" dirty="0"/>
                <a:t>Physical condition Mental state</a:t>
              </a:r>
              <a:endParaRPr lang="pl-PL" dirty="0"/>
            </a:p>
            <a:p>
              <a:r>
                <a:rPr lang="en-GB" dirty="0"/>
                <a:t>Age</a:t>
              </a:r>
            </a:p>
          </p:txBody>
        </p:sp>
        <p:pic>
          <p:nvPicPr>
            <p:cNvPr id="21" name="Google Shape;351;p51">
              <a:extLst>
                <a:ext uri="{FF2B5EF4-FFF2-40B4-BE49-F238E27FC236}">
                  <a16:creationId xmlns:a16="http://schemas.microsoft.com/office/drawing/2014/main" id="{6863EC31-A644-3F6A-C169-E8BA28FA15E4}"/>
                </a:ext>
              </a:extLst>
            </p:cNvPr>
            <p:cNvPicPr preferRelativeResize="0"/>
            <p:nvPr/>
          </p:nvPicPr>
          <p:blipFill>
            <a:blip r:embed="rId5">
              <a:alphaModFix/>
            </a:blip>
            <a:stretch>
              <a:fillRect/>
            </a:stretch>
          </p:blipFill>
          <p:spPr>
            <a:xfrm>
              <a:off x="7626409" y="1854380"/>
              <a:ext cx="1132987" cy="1575560"/>
            </a:xfrm>
            <a:prstGeom prst="rect">
              <a:avLst/>
            </a:prstGeom>
            <a:noFill/>
            <a:ln>
              <a:noFill/>
            </a:ln>
          </p:spPr>
        </p:pic>
      </p:grpSp>
      <p:grpSp>
        <p:nvGrpSpPr>
          <p:cNvPr id="27" name="Grupa 26">
            <a:extLst>
              <a:ext uri="{FF2B5EF4-FFF2-40B4-BE49-F238E27FC236}">
                <a16:creationId xmlns:a16="http://schemas.microsoft.com/office/drawing/2014/main" id="{76D04A34-D400-154C-D2CE-907DCB33E9CE}"/>
              </a:ext>
            </a:extLst>
          </p:cNvPr>
          <p:cNvGrpSpPr/>
          <p:nvPr/>
        </p:nvGrpSpPr>
        <p:grpSpPr>
          <a:xfrm>
            <a:off x="7777060" y="4574589"/>
            <a:ext cx="3028468" cy="1655616"/>
            <a:chOff x="8240665" y="4730750"/>
            <a:chExt cx="3028468" cy="1655616"/>
          </a:xfrm>
        </p:grpSpPr>
        <p:pic>
          <p:nvPicPr>
            <p:cNvPr id="16" name="Google Shape;319;p47">
              <a:extLst>
                <a:ext uri="{FF2B5EF4-FFF2-40B4-BE49-F238E27FC236}">
                  <a16:creationId xmlns:a16="http://schemas.microsoft.com/office/drawing/2014/main" id="{4331243A-F062-4644-1EC6-A2DC81A0CCA5}"/>
                </a:ext>
              </a:extLst>
            </p:cNvPr>
            <p:cNvPicPr preferRelativeResize="0"/>
            <p:nvPr/>
          </p:nvPicPr>
          <p:blipFill>
            <a:blip r:embed="rId6">
              <a:alphaModFix/>
            </a:blip>
            <a:stretch>
              <a:fillRect/>
            </a:stretch>
          </p:blipFill>
          <p:spPr>
            <a:xfrm>
              <a:off x="8240665" y="4730750"/>
              <a:ext cx="1164053" cy="1655616"/>
            </a:xfrm>
            <a:prstGeom prst="rect">
              <a:avLst/>
            </a:prstGeom>
            <a:noFill/>
            <a:ln>
              <a:noFill/>
            </a:ln>
          </p:spPr>
        </p:pic>
        <p:sp>
          <p:nvSpPr>
            <p:cNvPr id="22" name="pole tekstowe 21">
              <a:extLst>
                <a:ext uri="{FF2B5EF4-FFF2-40B4-BE49-F238E27FC236}">
                  <a16:creationId xmlns:a16="http://schemas.microsoft.com/office/drawing/2014/main" id="{894C66D7-4174-E631-2579-203BE2B84FC9}"/>
                </a:ext>
              </a:extLst>
            </p:cNvPr>
            <p:cNvSpPr txBox="1"/>
            <p:nvPr/>
          </p:nvSpPr>
          <p:spPr>
            <a:xfrm>
              <a:off x="9555370" y="5253094"/>
              <a:ext cx="1713763" cy="738664"/>
            </a:xfrm>
            <a:prstGeom prst="rect">
              <a:avLst/>
            </a:prstGeom>
            <a:noFill/>
          </p:spPr>
          <p:txBody>
            <a:bodyPr wrap="square">
              <a:spAutoFit/>
            </a:bodyPr>
            <a:lstStyle/>
            <a:p>
              <a:r>
                <a:rPr lang="en-GB" dirty="0"/>
                <a:t>Knowledge</a:t>
              </a:r>
              <a:endParaRPr lang="pl-PL" dirty="0"/>
            </a:p>
            <a:p>
              <a:r>
                <a:rPr lang="en-GB" dirty="0"/>
                <a:t>Skills </a:t>
              </a:r>
              <a:endParaRPr lang="pl-PL" dirty="0"/>
            </a:p>
            <a:p>
              <a:r>
                <a:rPr lang="en-GB" dirty="0"/>
                <a:t>Qualifications</a:t>
              </a:r>
            </a:p>
          </p:txBody>
        </p:sp>
      </p:grpSp>
      <p:grpSp>
        <p:nvGrpSpPr>
          <p:cNvPr id="30" name="Grupa 29">
            <a:extLst>
              <a:ext uri="{FF2B5EF4-FFF2-40B4-BE49-F238E27FC236}">
                <a16:creationId xmlns:a16="http://schemas.microsoft.com/office/drawing/2014/main" id="{F3B22613-9090-C5D6-A268-BB1E9E162830}"/>
              </a:ext>
            </a:extLst>
          </p:cNvPr>
          <p:cNvGrpSpPr/>
          <p:nvPr/>
        </p:nvGrpSpPr>
        <p:grpSpPr>
          <a:xfrm>
            <a:off x="9391051" y="3212246"/>
            <a:ext cx="2470749" cy="1181728"/>
            <a:chOff x="8883051" y="3280257"/>
            <a:chExt cx="2470749" cy="1181728"/>
          </a:xfrm>
        </p:grpSpPr>
        <p:sp>
          <p:nvSpPr>
            <p:cNvPr id="23" name="pole tekstowe 22">
              <a:extLst>
                <a:ext uri="{FF2B5EF4-FFF2-40B4-BE49-F238E27FC236}">
                  <a16:creationId xmlns:a16="http://schemas.microsoft.com/office/drawing/2014/main" id="{85096245-4A00-2F02-324D-C320EF0A2CDE}"/>
                </a:ext>
              </a:extLst>
            </p:cNvPr>
            <p:cNvSpPr txBox="1"/>
            <p:nvPr/>
          </p:nvSpPr>
          <p:spPr>
            <a:xfrm>
              <a:off x="9640037" y="3501789"/>
              <a:ext cx="1713763" cy="738664"/>
            </a:xfrm>
            <a:prstGeom prst="rect">
              <a:avLst/>
            </a:prstGeom>
            <a:noFill/>
          </p:spPr>
          <p:txBody>
            <a:bodyPr wrap="square">
              <a:spAutoFit/>
            </a:bodyPr>
            <a:lstStyle/>
            <a:p>
              <a:r>
                <a:rPr lang="en-GB" dirty="0"/>
                <a:t>Technology Environment Circumstances</a:t>
              </a:r>
            </a:p>
          </p:txBody>
        </p:sp>
        <p:pic>
          <p:nvPicPr>
            <p:cNvPr id="29" name="Obraz 28">
              <a:extLst>
                <a:ext uri="{FF2B5EF4-FFF2-40B4-BE49-F238E27FC236}">
                  <a16:creationId xmlns:a16="http://schemas.microsoft.com/office/drawing/2014/main" id="{7FC04098-D030-CD77-E4A9-F2B54AC7433B}"/>
                </a:ext>
              </a:extLst>
            </p:cNvPr>
            <p:cNvPicPr>
              <a:picLocks noChangeAspect="1"/>
            </p:cNvPicPr>
            <p:nvPr/>
          </p:nvPicPr>
          <p:blipFill>
            <a:blip r:embed="rId7"/>
            <a:stretch>
              <a:fillRect/>
            </a:stretch>
          </p:blipFill>
          <p:spPr>
            <a:xfrm>
              <a:off x="8883051" y="3280257"/>
              <a:ext cx="672318" cy="1181728"/>
            </a:xfrm>
            <a:prstGeom prst="rect">
              <a:avLst/>
            </a:prstGeom>
          </p:spPr>
        </p:pic>
      </p:grpSp>
    </p:spTree>
    <p:extLst>
      <p:ext uri="{BB962C8B-B14F-4D97-AF65-F5344CB8AC3E}">
        <p14:creationId xmlns:p14="http://schemas.microsoft.com/office/powerpoint/2010/main" val="9821049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501E2-3E42-2832-4013-9352FDF1DAE3}"/>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9D7396A7-4750-1EA6-F18E-84E17E0A40DE}"/>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73</a:t>
            </a:fld>
            <a:endParaRPr lang="pl-PL" dirty="0"/>
          </a:p>
        </p:txBody>
      </p:sp>
      <p:pic>
        <p:nvPicPr>
          <p:cNvPr id="3" name="Group 23" descr="preencoded.png">
            <a:extLst>
              <a:ext uri="{FF2B5EF4-FFF2-40B4-BE49-F238E27FC236}">
                <a16:creationId xmlns:a16="http://schemas.microsoft.com/office/drawing/2014/main" id="{F5D20567-08C9-E735-0269-A08A0B5309D7}"/>
              </a:ext>
            </a:extLst>
          </p:cNvPr>
          <p:cNvPicPr>
            <a:picLocks noChangeAspect="1"/>
          </p:cNvPicPr>
          <p:nvPr/>
        </p:nvPicPr>
        <p:blipFill>
          <a:blip r:embed="rId3"/>
          <a:srcRect/>
          <a:stretch/>
        </p:blipFill>
        <p:spPr>
          <a:xfrm>
            <a:off x="11669" y="5766843"/>
            <a:ext cx="12180331" cy="1091155"/>
          </a:xfrm>
          <a:prstGeom prst="rect">
            <a:avLst/>
          </a:prstGeom>
        </p:spPr>
      </p:pic>
      <p:pic>
        <p:nvPicPr>
          <p:cNvPr id="5" name="Multimedia online 4" title="SMART HOUSE – ENGLISH VERSION – REMA 1000">
            <a:hlinkClick r:id="" action="ppaction://media"/>
            <a:extLst>
              <a:ext uri="{FF2B5EF4-FFF2-40B4-BE49-F238E27FC236}">
                <a16:creationId xmlns:a16="http://schemas.microsoft.com/office/drawing/2014/main" id="{B0CC00A0-1CED-2DCD-DFFC-5489C6376A92}"/>
              </a:ext>
            </a:extLst>
          </p:cNvPr>
          <p:cNvPicPr>
            <a:picLocks noRot="1" noChangeAspect="1"/>
          </p:cNvPicPr>
          <p:nvPr>
            <a:videoFile r:link="rId1"/>
          </p:nvPr>
        </p:nvPicPr>
        <p:blipFill>
          <a:blip r:embed="rId4"/>
          <a:stretch>
            <a:fillRect/>
          </a:stretch>
        </p:blipFill>
        <p:spPr>
          <a:xfrm>
            <a:off x="22225" y="0"/>
            <a:ext cx="12147550" cy="6858000"/>
          </a:xfrm>
          <a:prstGeom prst="rect">
            <a:avLst/>
          </a:prstGeom>
        </p:spPr>
      </p:pic>
    </p:spTree>
    <p:extLst>
      <p:ext uri="{BB962C8B-B14F-4D97-AF65-F5344CB8AC3E}">
        <p14:creationId xmlns:p14="http://schemas.microsoft.com/office/powerpoint/2010/main" val="5954901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41671-7748-6249-08AD-678D21055570}"/>
            </a:ext>
          </a:extLst>
        </p:cNvPr>
        <p:cNvGrpSpPr/>
        <p:nvPr/>
      </p:nvGrpSpPr>
      <p:grpSpPr>
        <a:xfrm>
          <a:off x="0" y="0"/>
          <a:ext cx="0" cy="0"/>
          <a:chOff x="0" y="0"/>
          <a:chExt cx="0" cy="0"/>
        </a:xfrm>
      </p:grpSpPr>
      <p:sp>
        <p:nvSpPr>
          <p:cNvPr id="3" name="pole tekstowe 2">
            <a:extLst>
              <a:ext uri="{FF2B5EF4-FFF2-40B4-BE49-F238E27FC236}">
                <a16:creationId xmlns:a16="http://schemas.microsoft.com/office/drawing/2014/main" id="{E2F72BEE-AD7C-8FB9-9922-57C066D0C6C0}"/>
              </a:ext>
            </a:extLst>
          </p:cNvPr>
          <p:cNvSpPr txBox="1"/>
          <p:nvPr/>
        </p:nvSpPr>
        <p:spPr>
          <a:xfrm>
            <a:off x="694266" y="6410123"/>
            <a:ext cx="6096000" cy="246221"/>
          </a:xfrm>
          <a:prstGeom prst="rect">
            <a:avLst/>
          </a:prstGeom>
          <a:noFill/>
        </p:spPr>
        <p:txBody>
          <a:bodyPr wrap="square">
            <a:spAutoFit/>
          </a:bodyPr>
          <a:lstStyle/>
          <a:p>
            <a:r>
              <a:rPr lang="en-GB" sz="1000" dirty="0">
                <a:hlinkClick r:id="rId2"/>
              </a:rPr>
              <a:t>https://github.com/ka-er-zet/universal-design/blob/main/Inclusive_design_canvas.pdf</a:t>
            </a:r>
            <a:r>
              <a:rPr lang="pl-PL" sz="1000" dirty="0"/>
              <a:t> </a:t>
            </a:r>
            <a:endParaRPr lang="en-GB" sz="1000" dirty="0"/>
          </a:p>
        </p:txBody>
      </p:sp>
      <p:pic>
        <p:nvPicPr>
          <p:cNvPr id="5" name="Obraz 4" descr="Obraz zawierający tekst, zrzut ekranu, diagram, numer&#10;&#10;Opis wygenerowany automatycznie">
            <a:extLst>
              <a:ext uri="{FF2B5EF4-FFF2-40B4-BE49-F238E27FC236}">
                <a16:creationId xmlns:a16="http://schemas.microsoft.com/office/drawing/2014/main" id="{C169DF89-34C6-5CFB-E9B6-0EB24461C4B9}"/>
              </a:ext>
            </a:extLst>
          </p:cNvPr>
          <p:cNvPicPr>
            <a:picLocks noChangeAspect="1"/>
          </p:cNvPicPr>
          <p:nvPr/>
        </p:nvPicPr>
        <p:blipFill>
          <a:blip r:embed="rId3"/>
          <a:stretch>
            <a:fillRect/>
          </a:stretch>
        </p:blipFill>
        <p:spPr>
          <a:xfrm>
            <a:off x="694266" y="152400"/>
            <a:ext cx="8559264" cy="6046057"/>
          </a:xfrm>
          <a:prstGeom prst="rect">
            <a:avLst/>
          </a:prstGeom>
        </p:spPr>
      </p:pic>
    </p:spTree>
    <p:extLst>
      <p:ext uri="{BB962C8B-B14F-4D97-AF65-F5344CB8AC3E}">
        <p14:creationId xmlns:p14="http://schemas.microsoft.com/office/powerpoint/2010/main" val="812581502"/>
      </p:ext>
    </p:extLst>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F20AD-2865-6DEA-ACF2-5E3E4C0BA7A2}"/>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5D267846-9D7A-8FA5-2160-25351BEC6016}"/>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75</a:t>
            </a:fld>
            <a:endParaRPr lang="pl-PL" dirty="0"/>
          </a:p>
        </p:txBody>
      </p:sp>
      <p:pic>
        <p:nvPicPr>
          <p:cNvPr id="3" name="Group 23" descr="preencoded.png">
            <a:extLst>
              <a:ext uri="{FF2B5EF4-FFF2-40B4-BE49-F238E27FC236}">
                <a16:creationId xmlns:a16="http://schemas.microsoft.com/office/drawing/2014/main" id="{8AE4620E-4653-337E-B04A-EA2BFBF67F42}"/>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4BC7FEA2-610F-BBCB-225D-582C218CCCA4}"/>
              </a:ext>
            </a:extLst>
          </p:cNvPr>
          <p:cNvSpPr txBox="1"/>
          <p:nvPr/>
        </p:nvSpPr>
        <p:spPr>
          <a:xfrm>
            <a:off x="496552" y="2906005"/>
            <a:ext cx="10637115" cy="769441"/>
          </a:xfrm>
          <a:prstGeom prst="rect">
            <a:avLst/>
          </a:prstGeom>
          <a:noFill/>
        </p:spPr>
        <p:txBody>
          <a:bodyPr wrap="square">
            <a:spAutoFit/>
          </a:bodyPr>
          <a:lstStyle/>
          <a:p>
            <a:r>
              <a:rPr lang="pl-PL" sz="4400" dirty="0" err="1">
                <a:solidFill>
                  <a:srgbClr val="222222"/>
                </a:solidFill>
                <a:latin typeface="Calibri" panose="020F0502020204030204" pitchFamily="34" charset="0"/>
              </a:rPr>
              <a:t>Work</a:t>
            </a:r>
            <a:r>
              <a:rPr lang="pl-PL" sz="4400" dirty="0">
                <a:solidFill>
                  <a:srgbClr val="222222"/>
                </a:solidFill>
                <a:latin typeface="Calibri" panose="020F0502020204030204" pitchFamily="34" charset="0"/>
              </a:rPr>
              <a:t> as a team</a:t>
            </a:r>
            <a:endParaRPr lang="en-GB" sz="4400" b="0"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355391290"/>
      </p:ext>
    </p:extLst>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B9ECF-5DFF-FCB8-A716-DEAF29593940}"/>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0AD83C29-AA22-12C5-D73B-43643444E636}"/>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76</a:t>
            </a:fld>
            <a:endParaRPr lang="pl-PL" dirty="0"/>
          </a:p>
        </p:txBody>
      </p:sp>
      <p:pic>
        <p:nvPicPr>
          <p:cNvPr id="3" name="Group 23" descr="preencoded.png">
            <a:extLst>
              <a:ext uri="{FF2B5EF4-FFF2-40B4-BE49-F238E27FC236}">
                <a16:creationId xmlns:a16="http://schemas.microsoft.com/office/drawing/2014/main" id="{0FF2CDC8-D8CF-E675-90D5-9C6982482B45}"/>
              </a:ext>
            </a:extLst>
          </p:cNvPr>
          <p:cNvPicPr>
            <a:picLocks noChangeAspect="1"/>
          </p:cNvPicPr>
          <p:nvPr/>
        </p:nvPicPr>
        <p:blipFill>
          <a:blip r:embed="rId2"/>
          <a:srcRect/>
          <a:stretch/>
        </p:blipFill>
        <p:spPr>
          <a:xfrm>
            <a:off x="11669" y="5766843"/>
            <a:ext cx="12180331" cy="1091155"/>
          </a:xfrm>
          <a:prstGeom prst="rect">
            <a:avLst/>
          </a:prstGeom>
        </p:spPr>
      </p:pic>
      <p:pic>
        <p:nvPicPr>
          <p:cNvPr id="6" name="Obraz 5">
            <a:extLst>
              <a:ext uri="{FF2B5EF4-FFF2-40B4-BE49-F238E27FC236}">
                <a16:creationId xmlns:a16="http://schemas.microsoft.com/office/drawing/2014/main" id="{644549A8-8F78-066E-789D-56020B8E71E5}"/>
              </a:ext>
            </a:extLst>
          </p:cNvPr>
          <p:cNvPicPr>
            <a:picLocks noChangeAspect="1"/>
          </p:cNvPicPr>
          <p:nvPr/>
        </p:nvPicPr>
        <p:blipFill>
          <a:blip r:embed="rId3"/>
          <a:stretch>
            <a:fillRect/>
          </a:stretch>
        </p:blipFill>
        <p:spPr>
          <a:xfrm>
            <a:off x="9748369" y="1946462"/>
            <a:ext cx="1975426" cy="2965076"/>
          </a:xfrm>
          <a:prstGeom prst="rect">
            <a:avLst/>
          </a:prstGeom>
        </p:spPr>
      </p:pic>
      <p:sp>
        <p:nvSpPr>
          <p:cNvPr id="7" name="pole tekstowe 6">
            <a:extLst>
              <a:ext uri="{FF2B5EF4-FFF2-40B4-BE49-F238E27FC236}">
                <a16:creationId xmlns:a16="http://schemas.microsoft.com/office/drawing/2014/main" id="{6A04EB1E-B023-EE24-26BC-80C647BBBEC3}"/>
              </a:ext>
            </a:extLst>
          </p:cNvPr>
          <p:cNvSpPr txBox="1"/>
          <p:nvPr/>
        </p:nvSpPr>
        <p:spPr>
          <a:xfrm>
            <a:off x="909355" y="2110145"/>
            <a:ext cx="8322049" cy="26377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Allocate time for work related to inclusivity/accessibility/usability (research, testing, workshops).</a:t>
            </a:r>
            <a:endParaRPr lang="pl-PL" dirty="0"/>
          </a:p>
          <a:p>
            <a:pPr marL="285750" indent="-285750">
              <a:lnSpc>
                <a:spcPct val="150000"/>
              </a:lnSpc>
              <a:buFont typeface="Arial" panose="020B0604020202020204" pitchFamily="34" charset="0"/>
              <a:buChar char="•"/>
            </a:pPr>
            <a:r>
              <a:rPr lang="en-GB" dirty="0"/>
              <a:t>Ensure the entire team has access to documents with accessibility requirements and best practices.</a:t>
            </a:r>
            <a:endParaRPr lang="pl-PL" dirty="0"/>
          </a:p>
          <a:p>
            <a:pPr marL="285750" indent="-285750">
              <a:lnSpc>
                <a:spcPct val="150000"/>
              </a:lnSpc>
              <a:buFont typeface="Arial" panose="020B0604020202020204" pitchFamily="34" charset="0"/>
              <a:buChar char="•"/>
            </a:pPr>
            <a:r>
              <a:rPr lang="en-GB" dirty="0"/>
              <a:t>Focus on developing your knowledge in this area.</a:t>
            </a:r>
            <a:endParaRPr lang="pl-PL" dirty="0"/>
          </a:p>
          <a:p>
            <a:pPr marL="285750" indent="-285750">
              <a:lnSpc>
                <a:spcPct val="150000"/>
              </a:lnSpc>
              <a:buFont typeface="Arial" panose="020B0604020202020204" pitchFamily="34" charset="0"/>
              <a:buChar char="•"/>
            </a:pPr>
            <a:r>
              <a:rPr lang="en-GB" dirty="0"/>
              <a:t>Introduce usability/accessibility testing as a standard in product testing and as an element of the definition of done.</a:t>
            </a:r>
            <a:endParaRPr lang="pl-PL" dirty="0"/>
          </a:p>
          <a:p>
            <a:pPr marL="285750" indent="-285750">
              <a:lnSpc>
                <a:spcPct val="150000"/>
              </a:lnSpc>
              <a:buFont typeface="Arial" panose="020B0604020202020204" pitchFamily="34" charset="0"/>
              <a:buChar char="•"/>
            </a:pPr>
            <a:r>
              <a:rPr lang="en-GB" dirty="0"/>
              <a:t>Treat usability/accessibility-related bugs like any other product issues—assign them the same prioritization and ensure their resolution.</a:t>
            </a:r>
            <a:endParaRPr lang="pl-PL" dirty="0"/>
          </a:p>
          <a:p>
            <a:pPr marL="285750" indent="-285750">
              <a:lnSpc>
                <a:spcPct val="150000"/>
              </a:lnSpc>
              <a:buFont typeface="Arial" panose="020B0604020202020204" pitchFamily="34" charset="0"/>
              <a:buChar char="•"/>
            </a:pPr>
            <a:r>
              <a:rPr lang="en-GB" dirty="0"/>
              <a:t>Create an accessibility stakeholder map for your product, incorporating an inclusive approach.</a:t>
            </a:r>
          </a:p>
        </p:txBody>
      </p:sp>
      <p:sp>
        <p:nvSpPr>
          <p:cNvPr id="8" name="pole tekstowe 7">
            <a:extLst>
              <a:ext uri="{FF2B5EF4-FFF2-40B4-BE49-F238E27FC236}">
                <a16:creationId xmlns:a16="http://schemas.microsoft.com/office/drawing/2014/main" id="{00C46FCF-8D03-8E93-EB77-006011A37B66}"/>
              </a:ext>
            </a:extLst>
          </p:cNvPr>
          <p:cNvSpPr txBox="1"/>
          <p:nvPr/>
        </p:nvSpPr>
        <p:spPr>
          <a:xfrm>
            <a:off x="7384117" y="6092307"/>
            <a:ext cx="6094878" cy="246221"/>
          </a:xfrm>
          <a:prstGeom prst="rect">
            <a:avLst/>
          </a:prstGeom>
          <a:noFill/>
        </p:spPr>
        <p:txBody>
          <a:bodyPr wrap="square">
            <a:spAutoFit/>
          </a:bodyPr>
          <a:lstStyle/>
          <a:p>
            <a:r>
              <a:rPr lang="en-GB" sz="1000" dirty="0">
                <a:hlinkClick r:id="rId4"/>
              </a:rPr>
              <a:t>https://digital.gov/guides/accessibility-for-teams/</a:t>
            </a:r>
            <a:r>
              <a:rPr lang="pl-PL" sz="1000" dirty="0"/>
              <a:t> </a:t>
            </a:r>
            <a:endParaRPr lang="en-GB" sz="1000" dirty="0"/>
          </a:p>
        </p:txBody>
      </p:sp>
    </p:spTree>
    <p:extLst>
      <p:ext uri="{BB962C8B-B14F-4D97-AF65-F5344CB8AC3E}">
        <p14:creationId xmlns:p14="http://schemas.microsoft.com/office/powerpoint/2010/main" val="3054896228"/>
      </p:ext>
    </p:extLst>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84BCC-71A3-C7C8-2216-A50912E83F05}"/>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B2F8CF20-7EBC-B9CF-DE95-329419A25DAF}"/>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77</a:t>
            </a:fld>
            <a:endParaRPr lang="pl-PL" dirty="0"/>
          </a:p>
        </p:txBody>
      </p:sp>
      <p:pic>
        <p:nvPicPr>
          <p:cNvPr id="3" name="Group 23" descr="preencoded.png">
            <a:extLst>
              <a:ext uri="{FF2B5EF4-FFF2-40B4-BE49-F238E27FC236}">
                <a16:creationId xmlns:a16="http://schemas.microsoft.com/office/drawing/2014/main" id="{78457A15-0920-5806-A9F0-711E911A033E}"/>
              </a:ext>
            </a:extLst>
          </p:cNvPr>
          <p:cNvPicPr>
            <a:picLocks noChangeAspect="1"/>
          </p:cNvPicPr>
          <p:nvPr/>
        </p:nvPicPr>
        <p:blipFill>
          <a:blip r:embed="rId2"/>
          <a:srcRect/>
          <a:stretch/>
        </p:blipFill>
        <p:spPr>
          <a:xfrm>
            <a:off x="11669" y="5766843"/>
            <a:ext cx="12180331" cy="1091155"/>
          </a:xfrm>
          <a:prstGeom prst="rect">
            <a:avLst/>
          </a:prstGeom>
        </p:spPr>
      </p:pic>
      <p:pic>
        <p:nvPicPr>
          <p:cNvPr id="7" name="Obraz 6">
            <a:extLst>
              <a:ext uri="{FF2B5EF4-FFF2-40B4-BE49-F238E27FC236}">
                <a16:creationId xmlns:a16="http://schemas.microsoft.com/office/drawing/2014/main" id="{553A8996-5272-DCB5-D54A-6E1043842510}"/>
              </a:ext>
            </a:extLst>
          </p:cNvPr>
          <p:cNvPicPr>
            <a:picLocks noChangeAspect="1"/>
          </p:cNvPicPr>
          <p:nvPr/>
        </p:nvPicPr>
        <p:blipFill>
          <a:blip r:embed="rId3"/>
          <a:stretch>
            <a:fillRect/>
          </a:stretch>
        </p:blipFill>
        <p:spPr>
          <a:xfrm>
            <a:off x="8080745" y="1798544"/>
            <a:ext cx="1975426" cy="2965076"/>
          </a:xfrm>
          <a:prstGeom prst="rect">
            <a:avLst/>
          </a:prstGeom>
        </p:spPr>
      </p:pic>
      <p:pic>
        <p:nvPicPr>
          <p:cNvPr id="8" name="Obraz 7">
            <a:extLst>
              <a:ext uri="{FF2B5EF4-FFF2-40B4-BE49-F238E27FC236}">
                <a16:creationId xmlns:a16="http://schemas.microsoft.com/office/drawing/2014/main" id="{A1CC974B-288F-F111-2186-52A853C09341}"/>
              </a:ext>
            </a:extLst>
          </p:cNvPr>
          <p:cNvPicPr>
            <a:picLocks noChangeAspect="1"/>
          </p:cNvPicPr>
          <p:nvPr/>
        </p:nvPicPr>
        <p:blipFill>
          <a:blip r:embed="rId4"/>
          <a:stretch>
            <a:fillRect/>
          </a:stretch>
        </p:blipFill>
        <p:spPr>
          <a:xfrm>
            <a:off x="9914028" y="1798544"/>
            <a:ext cx="1975426" cy="2965076"/>
          </a:xfrm>
          <a:prstGeom prst="rect">
            <a:avLst/>
          </a:prstGeom>
        </p:spPr>
      </p:pic>
      <p:sp>
        <p:nvSpPr>
          <p:cNvPr id="9" name="pole tekstowe 8">
            <a:extLst>
              <a:ext uri="{FF2B5EF4-FFF2-40B4-BE49-F238E27FC236}">
                <a16:creationId xmlns:a16="http://schemas.microsoft.com/office/drawing/2014/main" id="{49B7B861-E94D-E153-FFC1-43146A7F51B9}"/>
              </a:ext>
            </a:extLst>
          </p:cNvPr>
          <p:cNvSpPr txBox="1"/>
          <p:nvPr/>
        </p:nvSpPr>
        <p:spPr>
          <a:xfrm>
            <a:off x="7384117" y="6092307"/>
            <a:ext cx="6094878" cy="246221"/>
          </a:xfrm>
          <a:prstGeom prst="rect">
            <a:avLst/>
          </a:prstGeom>
          <a:noFill/>
        </p:spPr>
        <p:txBody>
          <a:bodyPr wrap="square">
            <a:spAutoFit/>
          </a:bodyPr>
          <a:lstStyle/>
          <a:p>
            <a:r>
              <a:rPr lang="en-GB" sz="1000" dirty="0">
                <a:hlinkClick r:id="rId5"/>
              </a:rPr>
              <a:t>https://digital.gov/guides/accessibility-for-teams/</a:t>
            </a:r>
            <a:r>
              <a:rPr lang="pl-PL" sz="1000" dirty="0"/>
              <a:t> </a:t>
            </a:r>
            <a:endParaRPr lang="en-GB" sz="1000" dirty="0"/>
          </a:p>
        </p:txBody>
      </p:sp>
      <p:sp>
        <p:nvSpPr>
          <p:cNvPr id="10" name="pole tekstowe 9">
            <a:extLst>
              <a:ext uri="{FF2B5EF4-FFF2-40B4-BE49-F238E27FC236}">
                <a16:creationId xmlns:a16="http://schemas.microsoft.com/office/drawing/2014/main" id="{200C6C92-9B67-0EED-0F0C-AFAC2BA8F1AE}"/>
              </a:ext>
            </a:extLst>
          </p:cNvPr>
          <p:cNvSpPr txBox="1"/>
          <p:nvPr/>
        </p:nvSpPr>
        <p:spPr>
          <a:xfrm>
            <a:off x="1126190" y="2009126"/>
            <a:ext cx="6257927" cy="23145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Follow the principles outlined in </a:t>
            </a:r>
            <a:r>
              <a:rPr lang="pl-PL" dirty="0" err="1"/>
              <a:t>industrial</a:t>
            </a:r>
            <a:r>
              <a:rPr lang="pl-PL" dirty="0"/>
              <a:t> </a:t>
            </a:r>
            <a:r>
              <a:rPr lang="pl-PL" dirty="0" err="1"/>
              <a:t>standards</a:t>
            </a:r>
            <a:r>
              <a:rPr lang="pl-PL" dirty="0"/>
              <a:t> and </a:t>
            </a:r>
            <a:r>
              <a:rPr lang="en-GB" dirty="0"/>
              <a:t>WCAG documents</a:t>
            </a:r>
            <a:r>
              <a:rPr lang="pl-PL" dirty="0"/>
              <a:t>.</a:t>
            </a:r>
          </a:p>
          <a:p>
            <a:pPr marL="285750" indent="-285750">
              <a:lnSpc>
                <a:spcPct val="150000"/>
              </a:lnSpc>
              <a:buFont typeface="Arial" panose="020B0604020202020204" pitchFamily="34" charset="0"/>
              <a:buChar char="•"/>
            </a:pPr>
            <a:r>
              <a:rPr lang="en-GB" dirty="0"/>
              <a:t>Ensure the correctness and cleanliness of the code.</a:t>
            </a:r>
            <a:endParaRPr lang="pl-PL" dirty="0"/>
          </a:p>
          <a:p>
            <a:pPr marL="285750" indent="-285750">
              <a:lnSpc>
                <a:spcPct val="150000"/>
              </a:lnSpc>
              <a:buFont typeface="Arial" panose="020B0604020202020204" pitchFamily="34" charset="0"/>
              <a:buChar char="•"/>
            </a:pPr>
            <a:r>
              <a:rPr lang="en-GB" dirty="0"/>
              <a:t>Maintain constant communication with designers—pay attention to UI solutions that require excessive complexity in the code and may cause issues for alternative access methods (keyboard navigation/screen readers, etc.).</a:t>
            </a:r>
          </a:p>
        </p:txBody>
      </p:sp>
    </p:spTree>
    <p:extLst>
      <p:ext uri="{BB962C8B-B14F-4D97-AF65-F5344CB8AC3E}">
        <p14:creationId xmlns:p14="http://schemas.microsoft.com/office/powerpoint/2010/main" val="3381097466"/>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F8CEA-83F4-A7D2-33A9-4F404DC03789}"/>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302D546-AE88-6339-6BF8-832A6CD4EADA}"/>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78</a:t>
            </a:fld>
            <a:endParaRPr lang="pl-PL" dirty="0"/>
          </a:p>
        </p:txBody>
      </p:sp>
      <p:pic>
        <p:nvPicPr>
          <p:cNvPr id="3" name="Group 23" descr="preencoded.png">
            <a:extLst>
              <a:ext uri="{FF2B5EF4-FFF2-40B4-BE49-F238E27FC236}">
                <a16:creationId xmlns:a16="http://schemas.microsoft.com/office/drawing/2014/main" id="{83A613B6-5DE1-299E-9CE5-E53D697FCC6B}"/>
              </a:ext>
            </a:extLst>
          </p:cNvPr>
          <p:cNvPicPr>
            <a:picLocks noChangeAspect="1"/>
          </p:cNvPicPr>
          <p:nvPr/>
        </p:nvPicPr>
        <p:blipFill>
          <a:blip r:embed="rId2"/>
          <a:srcRect/>
          <a:stretch/>
        </p:blipFill>
        <p:spPr>
          <a:xfrm>
            <a:off x="11669" y="5766843"/>
            <a:ext cx="12180331" cy="1091155"/>
          </a:xfrm>
          <a:prstGeom prst="rect">
            <a:avLst/>
          </a:prstGeom>
        </p:spPr>
      </p:pic>
      <p:pic>
        <p:nvPicPr>
          <p:cNvPr id="6" name="Obraz 5">
            <a:extLst>
              <a:ext uri="{FF2B5EF4-FFF2-40B4-BE49-F238E27FC236}">
                <a16:creationId xmlns:a16="http://schemas.microsoft.com/office/drawing/2014/main" id="{71E7367B-BFAD-AC88-07B8-DFE0D4373A82}"/>
              </a:ext>
            </a:extLst>
          </p:cNvPr>
          <p:cNvPicPr>
            <a:picLocks noChangeAspect="1"/>
          </p:cNvPicPr>
          <p:nvPr/>
        </p:nvPicPr>
        <p:blipFill>
          <a:blip r:embed="rId3"/>
          <a:stretch>
            <a:fillRect/>
          </a:stretch>
        </p:blipFill>
        <p:spPr>
          <a:xfrm>
            <a:off x="9748369" y="1946462"/>
            <a:ext cx="1975426" cy="2965076"/>
          </a:xfrm>
          <a:prstGeom prst="rect">
            <a:avLst/>
          </a:prstGeom>
        </p:spPr>
      </p:pic>
      <p:sp>
        <p:nvSpPr>
          <p:cNvPr id="9" name="pole tekstowe 8">
            <a:extLst>
              <a:ext uri="{FF2B5EF4-FFF2-40B4-BE49-F238E27FC236}">
                <a16:creationId xmlns:a16="http://schemas.microsoft.com/office/drawing/2014/main" id="{C9F69BFB-FF68-4FC2-A99A-1A24FB00604B}"/>
              </a:ext>
            </a:extLst>
          </p:cNvPr>
          <p:cNvSpPr txBox="1"/>
          <p:nvPr/>
        </p:nvSpPr>
        <p:spPr>
          <a:xfrm>
            <a:off x="7384117" y="6092307"/>
            <a:ext cx="6094878" cy="246221"/>
          </a:xfrm>
          <a:prstGeom prst="rect">
            <a:avLst/>
          </a:prstGeom>
          <a:noFill/>
        </p:spPr>
        <p:txBody>
          <a:bodyPr wrap="square">
            <a:spAutoFit/>
          </a:bodyPr>
          <a:lstStyle/>
          <a:p>
            <a:r>
              <a:rPr lang="en-GB" sz="1000" dirty="0">
                <a:hlinkClick r:id="rId4"/>
              </a:rPr>
              <a:t>https://digital.gov/guides/accessibility-for-teams/</a:t>
            </a:r>
            <a:r>
              <a:rPr lang="pl-PL" sz="1000" dirty="0"/>
              <a:t> </a:t>
            </a:r>
            <a:endParaRPr lang="en-GB" sz="1000" dirty="0"/>
          </a:p>
        </p:txBody>
      </p:sp>
      <p:sp>
        <p:nvSpPr>
          <p:cNvPr id="12" name="pole tekstowe 11">
            <a:extLst>
              <a:ext uri="{FF2B5EF4-FFF2-40B4-BE49-F238E27FC236}">
                <a16:creationId xmlns:a16="http://schemas.microsoft.com/office/drawing/2014/main" id="{F711AC5E-1EC0-507B-42B0-0DF90F782F66}"/>
              </a:ext>
            </a:extLst>
          </p:cNvPr>
          <p:cNvSpPr txBox="1"/>
          <p:nvPr/>
        </p:nvSpPr>
        <p:spPr>
          <a:xfrm>
            <a:off x="600073" y="1545602"/>
            <a:ext cx="8920445" cy="360720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Focus on the overall experience (not just the website or application).</a:t>
            </a:r>
            <a:endParaRPr lang="pl-PL" dirty="0"/>
          </a:p>
          <a:p>
            <a:pPr marL="285750" indent="-285750">
              <a:lnSpc>
                <a:spcPct val="150000"/>
              </a:lnSpc>
              <a:buFont typeface="Arial" panose="020B0604020202020204" pitchFamily="34" charset="0"/>
              <a:buChar char="•"/>
            </a:pPr>
            <a:r>
              <a:rPr lang="en-GB" dirty="0"/>
              <a:t>Use WCAG as the primary benchmark.</a:t>
            </a:r>
            <a:endParaRPr lang="pl-PL" dirty="0"/>
          </a:p>
          <a:p>
            <a:pPr marL="285750" indent="-285750">
              <a:lnSpc>
                <a:spcPct val="150000"/>
              </a:lnSpc>
              <a:buFont typeface="Arial" panose="020B0604020202020204" pitchFamily="34" charset="0"/>
              <a:buChar char="•"/>
            </a:pPr>
            <a:r>
              <a:rPr lang="en-GB" dirty="0"/>
              <a:t>Ensure visual accessibility – contrast, </a:t>
            </a:r>
            <a:r>
              <a:rPr lang="en-GB" dirty="0" err="1"/>
              <a:t>colors</a:t>
            </a:r>
            <a:r>
              <a:rPr lang="en-GB" dirty="0"/>
              <a:t>, link highlights (not just by </a:t>
            </a:r>
            <a:r>
              <a:rPr lang="en-GB" dirty="0" err="1"/>
              <a:t>color</a:t>
            </a:r>
            <a:r>
              <a:rPr lang="en-GB" dirty="0"/>
              <a:t>).</a:t>
            </a:r>
            <a:endParaRPr lang="pl-PL" dirty="0"/>
          </a:p>
          <a:p>
            <a:pPr marL="285750" indent="-285750">
              <a:lnSpc>
                <a:spcPct val="150000"/>
              </a:lnSpc>
              <a:buFont typeface="Arial" panose="020B0604020202020204" pitchFamily="34" charset="0"/>
              <a:buChar char="•"/>
            </a:pPr>
            <a:r>
              <a:rPr lang="en-GB" dirty="0"/>
              <a:t>Ensure links have contextually meaningful labels.</a:t>
            </a:r>
            <a:endParaRPr lang="pl-PL" dirty="0"/>
          </a:p>
          <a:p>
            <a:pPr marL="285750" indent="-285750">
              <a:lnSpc>
                <a:spcPct val="150000"/>
              </a:lnSpc>
              <a:buFont typeface="Arial" panose="020B0604020202020204" pitchFamily="34" charset="0"/>
              <a:buChar char="•"/>
            </a:pPr>
            <a:r>
              <a:rPr lang="en-GB" dirty="0"/>
              <a:t>Create layouts that are visually comfortable to read.</a:t>
            </a:r>
            <a:endParaRPr lang="pl-PL" dirty="0"/>
          </a:p>
          <a:p>
            <a:pPr marL="285750" indent="-285750">
              <a:lnSpc>
                <a:spcPct val="150000"/>
              </a:lnSpc>
              <a:buFont typeface="Arial" panose="020B0604020202020204" pitchFamily="34" charset="0"/>
              <a:buChar char="•"/>
            </a:pPr>
            <a:r>
              <a:rPr lang="en-GB" dirty="0"/>
              <a:t>Develop content that is easy to understand (plain language) and adapted to the cognitive abilities of users.</a:t>
            </a:r>
            <a:endParaRPr lang="pl-PL" dirty="0"/>
          </a:p>
          <a:p>
            <a:pPr marL="285750" indent="-285750">
              <a:lnSpc>
                <a:spcPct val="150000"/>
              </a:lnSpc>
              <a:buFont typeface="Arial" panose="020B0604020202020204" pitchFamily="34" charset="0"/>
              <a:buChar char="•"/>
            </a:pPr>
            <a:r>
              <a:rPr lang="en-GB" dirty="0"/>
              <a:t>Maintain moderation in design (decorations, complex page layouts, animations…).</a:t>
            </a:r>
            <a:endParaRPr lang="pl-PL" dirty="0"/>
          </a:p>
          <a:p>
            <a:pPr marL="285750" indent="-285750">
              <a:lnSpc>
                <a:spcPct val="150000"/>
              </a:lnSpc>
              <a:buFont typeface="Arial" panose="020B0604020202020204" pitchFamily="34" charset="0"/>
              <a:buChar char="•"/>
            </a:pPr>
            <a:r>
              <a:rPr lang="en-GB" dirty="0"/>
              <a:t>Use fonts that enhance readability (and limit the number of different fonts used).</a:t>
            </a:r>
            <a:endParaRPr lang="pl-PL" dirty="0"/>
          </a:p>
          <a:p>
            <a:pPr marL="285750" indent="-285750">
              <a:lnSpc>
                <a:spcPct val="150000"/>
              </a:lnSpc>
              <a:buFont typeface="Arial" panose="020B0604020202020204" pitchFamily="34" charset="0"/>
              <a:buChar char="•"/>
            </a:pPr>
            <a:r>
              <a:rPr lang="en-GB" dirty="0"/>
              <a:t>Consistently apply graphic styles, highlights, icons, </a:t>
            </a:r>
            <a:r>
              <a:rPr lang="en-GB" dirty="0" err="1"/>
              <a:t>colors</a:t>
            </a:r>
            <a:r>
              <a:rPr lang="en-GB" dirty="0"/>
              <a:t>, interaction patterns, etc.</a:t>
            </a:r>
            <a:endParaRPr lang="pl-PL" dirty="0"/>
          </a:p>
          <a:p>
            <a:pPr marL="285750" indent="-285750">
              <a:lnSpc>
                <a:spcPct val="150000"/>
              </a:lnSpc>
              <a:buFont typeface="Arial" panose="020B0604020202020204" pitchFamily="34" charset="0"/>
              <a:buChar char="•"/>
            </a:pPr>
            <a:r>
              <a:rPr lang="en-GB" dirty="0"/>
              <a:t>Ensure proper information architecture and navigation.</a:t>
            </a:r>
            <a:endParaRPr lang="pl-PL" dirty="0"/>
          </a:p>
          <a:p>
            <a:pPr marL="285750" indent="-285750">
              <a:lnSpc>
                <a:spcPct val="150000"/>
              </a:lnSpc>
              <a:buFont typeface="Arial" panose="020B0604020202020204" pitchFamily="34" charset="0"/>
              <a:buChar char="•"/>
            </a:pPr>
            <a:r>
              <a:rPr lang="en-GB" dirty="0"/>
              <a:t>Avoid relying solely on icons to convey meaning.</a:t>
            </a:r>
          </a:p>
        </p:txBody>
      </p:sp>
    </p:spTree>
    <p:extLst>
      <p:ext uri="{BB962C8B-B14F-4D97-AF65-F5344CB8AC3E}">
        <p14:creationId xmlns:p14="http://schemas.microsoft.com/office/powerpoint/2010/main" val="3959356576"/>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C97FC-6BB0-DC82-A0E4-053DFDE69B9A}"/>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CA15F9B0-623D-CBDD-3146-DD3C905AE2FA}"/>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79</a:t>
            </a:fld>
            <a:endParaRPr lang="pl-PL" dirty="0"/>
          </a:p>
        </p:txBody>
      </p:sp>
      <p:pic>
        <p:nvPicPr>
          <p:cNvPr id="3" name="Group 23" descr="preencoded.png">
            <a:extLst>
              <a:ext uri="{FF2B5EF4-FFF2-40B4-BE49-F238E27FC236}">
                <a16:creationId xmlns:a16="http://schemas.microsoft.com/office/drawing/2014/main" id="{C4C76081-6C86-2501-1213-E2DCE11ED799}"/>
              </a:ext>
            </a:extLst>
          </p:cNvPr>
          <p:cNvPicPr>
            <a:picLocks noChangeAspect="1"/>
          </p:cNvPicPr>
          <p:nvPr/>
        </p:nvPicPr>
        <p:blipFill>
          <a:blip r:embed="rId2"/>
          <a:srcRect/>
          <a:stretch/>
        </p:blipFill>
        <p:spPr>
          <a:xfrm>
            <a:off x="11669" y="5766843"/>
            <a:ext cx="12180331" cy="1091155"/>
          </a:xfrm>
          <a:prstGeom prst="rect">
            <a:avLst/>
          </a:prstGeom>
        </p:spPr>
      </p:pic>
      <p:sp>
        <p:nvSpPr>
          <p:cNvPr id="4" name="Google Shape;691;p97">
            <a:extLst>
              <a:ext uri="{FF2B5EF4-FFF2-40B4-BE49-F238E27FC236}">
                <a16:creationId xmlns:a16="http://schemas.microsoft.com/office/drawing/2014/main" id="{158FE6AA-2EAC-DFAA-BA35-827534F80BBB}"/>
              </a:ext>
            </a:extLst>
          </p:cNvPr>
          <p:cNvSpPr txBox="1">
            <a:spLocks/>
          </p:cNvSpPr>
          <p:nvPr/>
        </p:nvSpPr>
        <p:spPr>
          <a:xfrm>
            <a:off x="454438" y="919371"/>
            <a:ext cx="3532500" cy="181747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3200" b="1" dirty="0"/>
              <a:t>A tool for teams to support work with WCAG</a:t>
            </a:r>
            <a:endParaRPr lang="pl-PL" sz="3200" b="1" dirty="0"/>
          </a:p>
        </p:txBody>
      </p:sp>
      <p:pic>
        <p:nvPicPr>
          <p:cNvPr id="5" name="Google Shape;692;p97">
            <a:extLst>
              <a:ext uri="{FF2B5EF4-FFF2-40B4-BE49-F238E27FC236}">
                <a16:creationId xmlns:a16="http://schemas.microsoft.com/office/drawing/2014/main" id="{A520A4D4-D324-7B61-3D95-C52C4DC2FCE1}"/>
              </a:ext>
            </a:extLst>
          </p:cNvPr>
          <p:cNvPicPr preferRelativeResize="0"/>
          <p:nvPr/>
        </p:nvPicPr>
        <p:blipFill>
          <a:blip r:embed="rId3">
            <a:alphaModFix/>
          </a:blip>
          <a:stretch>
            <a:fillRect/>
          </a:stretch>
        </p:blipFill>
        <p:spPr>
          <a:xfrm>
            <a:off x="5309310" y="1077303"/>
            <a:ext cx="5791484" cy="4422544"/>
          </a:xfrm>
          <a:prstGeom prst="rect">
            <a:avLst/>
          </a:prstGeom>
          <a:noFill/>
          <a:ln>
            <a:noFill/>
          </a:ln>
        </p:spPr>
      </p:pic>
      <p:sp>
        <p:nvSpPr>
          <p:cNvPr id="7" name="Google Shape;693;p97">
            <a:extLst>
              <a:ext uri="{FF2B5EF4-FFF2-40B4-BE49-F238E27FC236}">
                <a16:creationId xmlns:a16="http://schemas.microsoft.com/office/drawing/2014/main" id="{7DA93960-4629-45D9-0979-4885E56BD667}"/>
              </a:ext>
            </a:extLst>
          </p:cNvPr>
          <p:cNvSpPr txBox="1">
            <a:spLocks/>
          </p:cNvSpPr>
          <p:nvPr/>
        </p:nvSpPr>
        <p:spPr>
          <a:xfrm>
            <a:off x="454438" y="2870345"/>
            <a:ext cx="4628550" cy="27630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t>Accessibility Not-Checklist: not-</a:t>
            </a:r>
            <a:r>
              <a:rPr lang="en-GB" dirty="0" err="1"/>
              <a:t>checklist.intopia.digital</a:t>
            </a:r>
            <a:endParaRPr lang="en-GB" dirty="0"/>
          </a:p>
        </p:txBody>
      </p:sp>
    </p:spTree>
    <p:extLst>
      <p:ext uri="{BB962C8B-B14F-4D97-AF65-F5344CB8AC3E}">
        <p14:creationId xmlns:p14="http://schemas.microsoft.com/office/powerpoint/2010/main" val="1237172903"/>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5B544-6A46-3273-6FFE-CB2764D7A1BE}"/>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51E7DD18-03D2-CAAD-6AC4-0BFFDFCBF699}"/>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8</a:t>
            </a:fld>
            <a:endParaRPr lang="pl-PL" dirty="0"/>
          </a:p>
        </p:txBody>
      </p:sp>
      <p:sp>
        <p:nvSpPr>
          <p:cNvPr id="4" name="pole tekstowe 3">
            <a:extLst>
              <a:ext uri="{FF2B5EF4-FFF2-40B4-BE49-F238E27FC236}">
                <a16:creationId xmlns:a16="http://schemas.microsoft.com/office/drawing/2014/main" id="{76AA5728-61E1-1009-2CE6-C9CC27E8E4C9}"/>
              </a:ext>
            </a:extLst>
          </p:cNvPr>
          <p:cNvSpPr txBox="1"/>
          <p:nvPr/>
        </p:nvSpPr>
        <p:spPr>
          <a:xfrm>
            <a:off x="1052067" y="1920532"/>
            <a:ext cx="5722359" cy="2620654"/>
          </a:xfrm>
          <a:prstGeom prst="rect">
            <a:avLst/>
          </a:prstGeom>
          <a:noFill/>
        </p:spPr>
        <p:txBody>
          <a:bodyPr wrap="square" rtlCol="0">
            <a:spAutoFit/>
          </a:bodyPr>
          <a:lstStyle/>
          <a:p>
            <a:r>
              <a:rPr lang="en-GB" sz="1800" dirty="0"/>
              <a:t>Principle </a:t>
            </a:r>
            <a:r>
              <a:rPr lang="pl-PL" sz="1800" dirty="0"/>
              <a:t>3</a:t>
            </a:r>
          </a:p>
          <a:p>
            <a:pPr>
              <a:lnSpc>
                <a:spcPct val="150000"/>
              </a:lnSpc>
            </a:pPr>
            <a:r>
              <a:rPr lang="en-GB" sz="4000" dirty="0"/>
              <a:t>Simple and Intuitive Use</a:t>
            </a:r>
            <a:endParaRPr lang="pl-PL" sz="4000" dirty="0"/>
          </a:p>
          <a:p>
            <a:pPr>
              <a:lnSpc>
                <a:spcPct val="150000"/>
              </a:lnSpc>
            </a:pPr>
            <a:r>
              <a:rPr lang="en-GB" sz="2000" dirty="0"/>
              <a:t>Use of the design is easy to understand, regardless of the user's experience, knowledge, language skills, or current concentration level.</a:t>
            </a:r>
          </a:p>
        </p:txBody>
      </p:sp>
      <p:sp>
        <p:nvSpPr>
          <p:cNvPr id="9" name="pole tekstowe 8">
            <a:extLst>
              <a:ext uri="{FF2B5EF4-FFF2-40B4-BE49-F238E27FC236}">
                <a16:creationId xmlns:a16="http://schemas.microsoft.com/office/drawing/2014/main" id="{2637C07E-8306-6E47-E419-97279A0CB5B2}"/>
              </a:ext>
            </a:extLst>
          </p:cNvPr>
          <p:cNvSpPr txBox="1"/>
          <p:nvPr/>
        </p:nvSpPr>
        <p:spPr>
          <a:xfrm>
            <a:off x="1052067" y="4924473"/>
            <a:ext cx="6096000" cy="246221"/>
          </a:xfrm>
          <a:prstGeom prst="rect">
            <a:avLst/>
          </a:prstGeom>
          <a:noFill/>
        </p:spPr>
        <p:txBody>
          <a:bodyPr wrap="square">
            <a:spAutoFit/>
          </a:bodyPr>
          <a:lstStyle/>
          <a:p>
            <a:r>
              <a:rPr lang="en-GB" sz="1000" dirty="0">
                <a:hlinkClick r:id="rId2"/>
              </a:rPr>
              <a:t>https://ttteam5.wixsite.com/universal-design/simple--intuitive-use</a:t>
            </a:r>
            <a:r>
              <a:rPr lang="pl-PL" sz="1000" dirty="0"/>
              <a:t> </a:t>
            </a:r>
            <a:endParaRPr lang="en-GB" sz="1000" dirty="0"/>
          </a:p>
        </p:txBody>
      </p:sp>
      <p:pic>
        <p:nvPicPr>
          <p:cNvPr id="4098" name="Picture 2">
            <a:extLst>
              <a:ext uri="{FF2B5EF4-FFF2-40B4-BE49-F238E27FC236}">
                <a16:creationId xmlns:a16="http://schemas.microsoft.com/office/drawing/2014/main" id="{CE67C78E-8295-7CD9-DEA9-34E1A9171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639" y="0"/>
            <a:ext cx="4316361" cy="686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326327"/>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693B-1940-2E18-F503-567CB260CC89}"/>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5E4218D5-A5C0-657B-EC16-78C4832C2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l-PL" smtClean="0"/>
              <a:t>80</a:t>
            </a:fld>
            <a:endParaRPr lang="pl-PL" dirty="0"/>
          </a:p>
        </p:txBody>
      </p:sp>
      <p:pic>
        <p:nvPicPr>
          <p:cNvPr id="3" name="Group 23" descr="preencoded.png">
            <a:extLst>
              <a:ext uri="{FF2B5EF4-FFF2-40B4-BE49-F238E27FC236}">
                <a16:creationId xmlns:a16="http://schemas.microsoft.com/office/drawing/2014/main" id="{5E59FB4D-5D15-CB9D-5D61-EBFCF4361977}"/>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B1F95A57-529A-0257-B26D-F2A311A5BA83}"/>
              </a:ext>
            </a:extLst>
          </p:cNvPr>
          <p:cNvSpPr txBox="1"/>
          <p:nvPr/>
        </p:nvSpPr>
        <p:spPr>
          <a:xfrm>
            <a:off x="547352" y="2228671"/>
            <a:ext cx="9282447" cy="1138773"/>
          </a:xfrm>
          <a:prstGeom prst="rect">
            <a:avLst/>
          </a:prstGeom>
          <a:noFill/>
        </p:spPr>
        <p:txBody>
          <a:bodyPr wrap="square">
            <a:spAutoFit/>
          </a:bodyPr>
          <a:lstStyle/>
          <a:p>
            <a:r>
              <a:rPr lang="pl-PL" sz="2400" dirty="0">
                <a:solidFill>
                  <a:srgbClr val="222222"/>
                </a:solidFill>
                <a:latin typeface="Calibri" panose="020F0502020204030204" pitchFamily="34" charset="0"/>
              </a:rPr>
              <a:t>Part 3</a:t>
            </a:r>
          </a:p>
          <a:p>
            <a:r>
              <a:rPr lang="pl-PL" sz="4400" b="0" i="0" dirty="0">
                <a:solidFill>
                  <a:srgbClr val="222222"/>
                </a:solidFill>
                <a:effectLst/>
                <a:latin typeface="Calibri" panose="020F0502020204030204" pitchFamily="34" charset="0"/>
              </a:rPr>
              <a:t>Case(s) for </a:t>
            </a:r>
            <a:r>
              <a:rPr lang="pl-PL" sz="4400" b="0" i="0" dirty="0" err="1">
                <a:solidFill>
                  <a:srgbClr val="222222"/>
                </a:solidFill>
                <a:effectLst/>
                <a:latin typeface="Calibri" panose="020F0502020204030204" pitchFamily="34" charset="0"/>
              </a:rPr>
              <a:t>accessibility</a:t>
            </a:r>
            <a:endParaRPr lang="pl-PL" sz="4400" b="0"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3134885558"/>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C831E-FEBE-3A13-D45E-FC227D078662}"/>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09E7C66D-E34B-2987-A1AA-252282301162}"/>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81</a:t>
            </a:fld>
            <a:endParaRPr lang="pl-PL" dirty="0"/>
          </a:p>
        </p:txBody>
      </p:sp>
      <p:pic>
        <p:nvPicPr>
          <p:cNvPr id="3" name="Group 23" descr="preencoded.png">
            <a:extLst>
              <a:ext uri="{FF2B5EF4-FFF2-40B4-BE49-F238E27FC236}">
                <a16:creationId xmlns:a16="http://schemas.microsoft.com/office/drawing/2014/main" id="{DDB3CCB0-8B0E-047C-08AA-B52819C922E6}"/>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A106AF98-35D1-D423-8786-D88C1723D6A7}"/>
              </a:ext>
            </a:extLst>
          </p:cNvPr>
          <p:cNvSpPr txBox="1"/>
          <p:nvPr/>
        </p:nvSpPr>
        <p:spPr>
          <a:xfrm>
            <a:off x="547352" y="2228671"/>
            <a:ext cx="9282447" cy="769441"/>
          </a:xfrm>
          <a:prstGeom prst="rect">
            <a:avLst/>
          </a:prstGeom>
          <a:noFill/>
        </p:spPr>
        <p:txBody>
          <a:bodyPr wrap="square">
            <a:spAutoFit/>
          </a:bodyPr>
          <a:lstStyle/>
          <a:p>
            <a:r>
              <a:rPr lang="pl-PL" sz="4400" dirty="0" err="1">
                <a:solidFill>
                  <a:srgbClr val="222222"/>
                </a:solidFill>
                <a:latin typeface="Calibri" panose="020F0502020204030204" pitchFamily="34" charset="0"/>
              </a:rPr>
              <a:t>So</a:t>
            </a:r>
            <a:r>
              <a:rPr lang="pl-PL" sz="4400" dirty="0">
                <a:solidFill>
                  <a:srgbClr val="222222"/>
                </a:solidFill>
                <a:latin typeface="Calibri" panose="020F0502020204030204" pitchFamily="34" charset="0"/>
              </a:rPr>
              <a:t> </a:t>
            </a:r>
            <a:r>
              <a:rPr lang="pl-PL" sz="4400" dirty="0" err="1">
                <a:solidFill>
                  <a:srgbClr val="222222"/>
                </a:solidFill>
                <a:latin typeface="Calibri" panose="020F0502020204030204" pitchFamily="34" charset="0"/>
              </a:rPr>
              <a:t>how</a:t>
            </a:r>
            <a:r>
              <a:rPr lang="pl-PL" sz="4400" dirty="0">
                <a:solidFill>
                  <a:srgbClr val="222222"/>
                </a:solidFill>
                <a:latin typeface="Calibri" panose="020F0502020204030204" pitchFamily="34" charset="0"/>
              </a:rPr>
              <a:t> </a:t>
            </a:r>
            <a:r>
              <a:rPr lang="pl-PL" sz="4400" dirty="0" err="1">
                <a:solidFill>
                  <a:srgbClr val="222222"/>
                </a:solidFill>
                <a:latin typeface="Calibri" panose="020F0502020204030204" pitchFamily="34" charset="0"/>
              </a:rPr>
              <a:t>many</a:t>
            </a:r>
            <a:r>
              <a:rPr lang="pl-PL" sz="4400" dirty="0">
                <a:solidFill>
                  <a:srgbClr val="222222"/>
                </a:solidFill>
                <a:latin typeface="Calibri" panose="020F0502020204030204" pitchFamily="34" charset="0"/>
              </a:rPr>
              <a:t> </a:t>
            </a:r>
            <a:r>
              <a:rPr lang="pl-PL" sz="4400" dirty="0" err="1">
                <a:solidFill>
                  <a:srgbClr val="222222"/>
                </a:solidFill>
                <a:latin typeface="Calibri" panose="020F0502020204030204" pitchFamily="34" charset="0"/>
              </a:rPr>
              <a:t>users</a:t>
            </a:r>
            <a:r>
              <a:rPr lang="pl-PL" sz="4400" dirty="0">
                <a:solidFill>
                  <a:srgbClr val="222222"/>
                </a:solidFill>
                <a:latin typeface="Calibri" panose="020F0502020204030204" pitchFamily="34" charset="0"/>
              </a:rPr>
              <a:t> have </a:t>
            </a:r>
            <a:r>
              <a:rPr lang="pl-PL" sz="4400" dirty="0" err="1">
                <a:solidFill>
                  <a:srgbClr val="222222"/>
                </a:solidFill>
                <a:latin typeface="Calibri" panose="020F0502020204030204" pitchFamily="34" charset="0"/>
              </a:rPr>
              <a:t>problems</a:t>
            </a:r>
            <a:r>
              <a:rPr lang="pl-PL" sz="4400" dirty="0">
                <a:solidFill>
                  <a:srgbClr val="222222"/>
                </a:solidFill>
                <a:latin typeface="Calibri" panose="020F0502020204030204" pitchFamily="34" charset="0"/>
              </a:rPr>
              <a:t>?</a:t>
            </a:r>
            <a:endParaRPr lang="en-GB" sz="4400" b="0"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3234538348"/>
      </p:ext>
    </p:extLst>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FADA6-5B4D-A004-A964-A7C543CDF806}"/>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97D3355-8E9E-EF31-8CDB-2D047E6F966B}"/>
              </a:ext>
            </a:extLst>
          </p:cNvPr>
          <p:cNvSpPr>
            <a:spLocks noChangeArrowheads="1"/>
          </p:cNvSpPr>
          <p:nvPr/>
        </p:nvSpPr>
        <p:spPr bwMode="auto">
          <a:xfrm>
            <a:off x="1346707" y="2958154"/>
            <a:ext cx="783091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4000" b="1" i="0" u="none" strike="noStrike" cap="none" normalizeH="0" baseline="0" dirty="0" err="1">
                <a:ln>
                  <a:noFill/>
                </a:ln>
                <a:solidFill>
                  <a:schemeClr val="tx1"/>
                </a:solidFill>
                <a:effectLst/>
                <a:latin typeface="Arial" panose="020B0604020202020204" pitchFamily="34" charset="0"/>
              </a:rPr>
              <a:t>Remember</a:t>
            </a:r>
            <a:r>
              <a:rPr kumimoji="0" lang="pl-PL" altLang="en-US" sz="4000" b="1" i="0" u="none" strike="noStrike" cap="none" normalizeH="0" baseline="0" dirty="0">
                <a:ln>
                  <a:noFill/>
                </a:ln>
                <a:solidFill>
                  <a:schemeClr val="tx1"/>
                </a:solidFill>
                <a:effectLst/>
                <a:latin typeface="Arial" panose="020B0604020202020204" pitchFamily="34" charset="0"/>
              </a:rPr>
              <a:t> 78% </a:t>
            </a:r>
            <a:r>
              <a:rPr kumimoji="0" lang="pl-PL" altLang="en-US" sz="4000" b="1" i="0" u="none" strike="noStrike" cap="none" normalizeH="0" baseline="0" dirty="0" err="1">
                <a:ln>
                  <a:noFill/>
                </a:ln>
                <a:solidFill>
                  <a:schemeClr val="tx1"/>
                </a:solidFill>
                <a:effectLst/>
                <a:latin typeface="Arial" panose="020B0604020202020204" pitchFamily="34" charset="0"/>
              </a:rPr>
              <a:t>people</a:t>
            </a:r>
            <a:r>
              <a:rPr kumimoji="0" lang="pl-PL" altLang="en-US" sz="4000" b="1" i="0" u="none" strike="noStrike" cap="none" normalizeH="0" baseline="0" dirty="0">
                <a:ln>
                  <a:noFill/>
                </a:ln>
                <a:solidFill>
                  <a:schemeClr val="tx1"/>
                </a:solidFill>
                <a:effectLst/>
                <a:latin typeface="Arial" panose="020B0604020202020204" pitchFamily="34" charset="0"/>
              </a:rPr>
              <a:t> with </a:t>
            </a:r>
            <a:r>
              <a:rPr kumimoji="0" lang="pl-PL" altLang="en-US" sz="4000" b="1" i="0" u="none" strike="noStrike" cap="none" normalizeH="0" baseline="0" dirty="0" err="1">
                <a:ln>
                  <a:noFill/>
                </a:ln>
                <a:solidFill>
                  <a:schemeClr val="tx1"/>
                </a:solidFill>
                <a:effectLst/>
                <a:latin typeface="Arial" panose="020B0604020202020204" pitchFamily="34" charset="0"/>
              </a:rPr>
              <a:t>mismatch</a:t>
            </a:r>
            <a:r>
              <a:rPr kumimoji="0" lang="pl-PL" altLang="en-US" sz="4000" b="1" i="0" u="none" strike="noStrike" cap="none" normalizeH="0" baseline="0" dirty="0">
                <a:ln>
                  <a:noFill/>
                </a:ln>
                <a:solidFill>
                  <a:schemeClr val="tx1"/>
                </a:solidFill>
                <a:effectLst/>
                <a:latin typeface="Arial" panose="020B0604020202020204" pitchFamily="34"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73319638-D05F-6528-3B32-15522426C83C}"/>
              </a:ext>
            </a:extLst>
          </p:cNvPr>
          <p:cNvSpPr>
            <a:spLocks noChangeArrowheads="1"/>
          </p:cNvSpPr>
          <p:nvPr/>
        </p:nvSpPr>
        <p:spPr bwMode="auto">
          <a:xfrm>
            <a:off x="1346707" y="4385025"/>
            <a:ext cx="84068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According</a:t>
            </a:r>
            <a:r>
              <a:rPr kumimoji="0" lang="pl-PL" altLang="en-US" sz="2000" i="0" u="none" strike="noStrike" cap="none" normalizeH="0" baseline="0" dirty="0">
                <a:ln>
                  <a:noFill/>
                </a:ln>
                <a:solidFill>
                  <a:schemeClr val="tx1"/>
                </a:solidFill>
                <a:effectLst/>
                <a:latin typeface="Arial" panose="020B0604020202020204" pitchFamily="34" charset="0"/>
              </a:rPr>
              <a:t> to the a </a:t>
            </a:r>
            <a:r>
              <a:rPr kumimoji="0" lang="en-GB" altLang="en-US" sz="2000" i="0" u="none" strike="noStrike" cap="none" normalizeH="0" baseline="0" dirty="0">
                <a:ln>
                  <a:noFill/>
                </a:ln>
                <a:solidFill>
                  <a:schemeClr val="tx1"/>
                </a:solidFill>
                <a:effectLst/>
                <a:latin typeface="Arial" panose="020B0604020202020204" pitchFamily="34" charset="0"/>
              </a:rPr>
              <a:t>research</a:t>
            </a:r>
            <a:r>
              <a:rPr kumimoji="0" lang="pl-PL" altLang="en-US" sz="2000" i="0" u="none" strike="noStrike" cap="none" normalizeH="0" baseline="0" dirty="0">
                <a:ln>
                  <a:noFill/>
                </a:ln>
                <a:solidFill>
                  <a:schemeClr val="tx1"/>
                </a:solidFill>
                <a:effectLst/>
                <a:latin typeface="Arial" panose="020B0604020202020204" pitchFamily="34" charset="0"/>
              </a:rPr>
              <a:t> </a:t>
            </a:r>
            <a:r>
              <a:rPr kumimoji="0" lang="pl-PL" altLang="en-US" sz="2000" i="0" u="none" strike="noStrike" cap="none" normalizeH="0" baseline="0" dirty="0" err="1">
                <a:ln>
                  <a:noFill/>
                </a:ln>
                <a:solidFill>
                  <a:schemeClr val="tx1"/>
                </a:solidFill>
                <a:effectLst/>
                <a:latin typeface="Arial" panose="020B0604020202020204" pitchFamily="34" charset="0"/>
              </a:rPr>
              <a:t>study</a:t>
            </a:r>
            <a:r>
              <a:rPr kumimoji="0" lang="pl-PL" altLang="en-US" sz="2000" i="0" u="none" strike="noStrike" cap="none" normalizeH="0" baseline="0" dirty="0">
                <a:ln>
                  <a:noFill/>
                </a:ln>
                <a:solidFill>
                  <a:schemeClr val="tx1"/>
                </a:solidFill>
                <a:effectLst/>
                <a:latin typeface="Arial" panose="020B0604020202020204" pitchFamily="34" charset="0"/>
              </a:rPr>
              <a:t> </a:t>
            </a:r>
            <a:r>
              <a:rPr kumimoji="0" lang="pl-PL" altLang="en-US" sz="2000" i="0" u="none" strike="noStrike" cap="none" normalizeH="0" baseline="0" dirty="0" err="1">
                <a:ln>
                  <a:noFill/>
                </a:ln>
                <a:solidFill>
                  <a:schemeClr val="tx1"/>
                </a:solidFill>
                <a:effectLst/>
                <a:latin typeface="Arial" panose="020B0604020202020204" pitchFamily="34" charset="0"/>
              </a:rPr>
              <a:t>conducted</a:t>
            </a:r>
            <a:r>
              <a:rPr kumimoji="0" lang="pl-PL" altLang="en-US" sz="2000" i="0" u="none" strike="noStrike" cap="none" normalizeH="0" baseline="0" dirty="0">
                <a:ln>
                  <a:noFill/>
                </a:ln>
                <a:solidFill>
                  <a:schemeClr val="tx1"/>
                </a:solidFill>
                <a:effectLst/>
                <a:latin typeface="Arial" panose="020B0604020202020204" pitchFamily="34" charset="0"/>
              </a:rPr>
              <a:t> by </a:t>
            </a:r>
            <a:r>
              <a:rPr kumimoji="0" lang="pl-PL" altLang="en-US" sz="2000" i="0" u="none" strike="noStrike" cap="none" normalizeH="0" baseline="0" dirty="0" err="1">
                <a:ln>
                  <a:noFill/>
                </a:ln>
                <a:solidFill>
                  <a:schemeClr val="tx1"/>
                </a:solidFill>
                <a:effectLst/>
                <a:latin typeface="Arial" panose="020B0604020202020204" pitchFamily="34" charset="0"/>
              </a:rPr>
              <a:t>Forrester</a:t>
            </a:r>
            <a:r>
              <a:rPr kumimoji="0" lang="pl-PL" altLang="en-US" sz="2000" i="0" u="none" strike="noStrike" cap="none" normalizeH="0" baseline="0" dirty="0">
                <a:ln>
                  <a:noFill/>
                </a:ln>
                <a:solidFill>
                  <a:schemeClr val="tx1"/>
                </a:solidFill>
                <a:effectLst/>
                <a:latin typeface="Arial" panose="020B0604020202020204" pitchFamily="34" charset="0"/>
              </a:rPr>
              <a:t> </a:t>
            </a:r>
            <a:r>
              <a:rPr kumimoji="0" lang="pl-PL" altLang="en-US" sz="2000" i="0" u="none" strike="noStrike" cap="none" normalizeH="0" baseline="0" dirty="0" err="1">
                <a:ln>
                  <a:noFill/>
                </a:ln>
                <a:solidFill>
                  <a:schemeClr val="tx1"/>
                </a:solidFill>
                <a:effectLst/>
                <a:latin typeface="Arial" panose="020B0604020202020204" pitchFamily="34" charset="0"/>
              </a:rPr>
              <a:t>Research</a:t>
            </a:r>
            <a:r>
              <a:rPr kumimoji="0" lang="pl-PL" altLang="en-US" sz="2000" i="0" u="none" strike="noStrike" cap="none" normalizeH="0" baseline="0" dirty="0">
                <a:ln>
                  <a:noFill/>
                </a:ln>
                <a:solidFill>
                  <a:schemeClr val="tx1"/>
                </a:solidFill>
                <a:effectLst/>
                <a:latin typeface="Arial" panose="020B0604020202020204" pitchFamily="34" charset="0"/>
              </a:rPr>
              <a:t> for Microsoft in 2003</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5" name="Google Shape;226;p35">
            <a:extLst>
              <a:ext uri="{FF2B5EF4-FFF2-40B4-BE49-F238E27FC236}">
                <a16:creationId xmlns:a16="http://schemas.microsoft.com/office/drawing/2014/main" id="{A1C00A31-8DDB-46C8-496C-57D48C8F73EC}"/>
              </a:ext>
            </a:extLst>
          </p:cNvPr>
          <p:cNvSpPr/>
          <p:nvPr/>
        </p:nvSpPr>
        <p:spPr>
          <a:xfrm>
            <a:off x="1346707" y="1044065"/>
            <a:ext cx="1632824" cy="1632824"/>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800" b="1" dirty="0">
                <a:solidFill>
                  <a:schemeClr val="bg1"/>
                </a:solidFill>
              </a:rPr>
              <a:t>78%</a:t>
            </a:r>
            <a:endParaRPr sz="2800" b="1" dirty="0">
              <a:solidFill>
                <a:schemeClr val="bg1"/>
              </a:solidFill>
            </a:endParaRPr>
          </a:p>
        </p:txBody>
      </p:sp>
    </p:spTree>
    <p:extLst>
      <p:ext uri="{BB962C8B-B14F-4D97-AF65-F5344CB8AC3E}">
        <p14:creationId xmlns:p14="http://schemas.microsoft.com/office/powerpoint/2010/main" val="4205507062"/>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3D475-1B19-A630-877C-A8B7CF03E673}"/>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7CEA680E-B355-D53A-4C9D-7F592C587131}"/>
              </a:ext>
            </a:extLst>
          </p:cNvPr>
          <p:cNvSpPr txBox="1"/>
          <p:nvPr/>
        </p:nvSpPr>
        <p:spPr>
          <a:xfrm>
            <a:off x="525293" y="6149635"/>
            <a:ext cx="6096000" cy="246221"/>
          </a:xfrm>
          <a:prstGeom prst="rect">
            <a:avLst/>
          </a:prstGeom>
          <a:noFill/>
        </p:spPr>
        <p:txBody>
          <a:bodyPr wrap="square">
            <a:spAutoFit/>
          </a:bodyPr>
          <a:lstStyle/>
          <a:p>
            <a:r>
              <a:rPr lang="en-GB" sz="1000" dirty="0">
                <a:hlinkClick r:id="rId2"/>
              </a:rPr>
              <a:t>https://inclusive.microsoft.design/</a:t>
            </a:r>
            <a:r>
              <a:rPr lang="pl-PL" sz="1000" dirty="0"/>
              <a:t> </a:t>
            </a:r>
            <a:endParaRPr lang="en-GB" sz="1000" dirty="0"/>
          </a:p>
        </p:txBody>
      </p:sp>
      <p:pic>
        <p:nvPicPr>
          <p:cNvPr id="7" name="Google Shape;269;p41">
            <a:extLst>
              <a:ext uri="{FF2B5EF4-FFF2-40B4-BE49-F238E27FC236}">
                <a16:creationId xmlns:a16="http://schemas.microsoft.com/office/drawing/2014/main" id="{2A619D1E-E75D-DDA2-147C-D93C822C1236}"/>
              </a:ext>
            </a:extLst>
          </p:cNvPr>
          <p:cNvPicPr preferRelativeResize="0"/>
          <p:nvPr/>
        </p:nvPicPr>
        <p:blipFill>
          <a:blip r:embed="rId3">
            <a:alphaModFix/>
          </a:blip>
          <a:stretch>
            <a:fillRect/>
          </a:stretch>
        </p:blipFill>
        <p:spPr>
          <a:xfrm>
            <a:off x="1992118" y="1272233"/>
            <a:ext cx="1461631" cy="3105168"/>
          </a:xfrm>
          <a:prstGeom prst="rect">
            <a:avLst/>
          </a:prstGeom>
          <a:noFill/>
          <a:ln>
            <a:noFill/>
          </a:ln>
        </p:spPr>
      </p:pic>
      <p:sp>
        <p:nvSpPr>
          <p:cNvPr id="8" name="Google Shape;270;p41">
            <a:extLst>
              <a:ext uri="{FF2B5EF4-FFF2-40B4-BE49-F238E27FC236}">
                <a16:creationId xmlns:a16="http://schemas.microsoft.com/office/drawing/2014/main" id="{607D873E-9811-71C1-908A-12284EBEF6B7}"/>
              </a:ext>
            </a:extLst>
          </p:cNvPr>
          <p:cNvSpPr txBox="1"/>
          <p:nvPr/>
        </p:nvSpPr>
        <p:spPr>
          <a:xfrm>
            <a:off x="1465662" y="4845285"/>
            <a:ext cx="2514542" cy="656614"/>
          </a:xfrm>
          <a:prstGeom prst="rect">
            <a:avLst/>
          </a:prstGeom>
          <a:noFill/>
          <a:ln>
            <a:noFill/>
          </a:ln>
        </p:spPr>
        <p:txBody>
          <a:bodyPr spcFirstLastPara="1" wrap="square" lIns="121900" tIns="121900" rIns="121900" bIns="121900" anchor="t" anchorCtr="0">
            <a:spAutoFit/>
          </a:bodyPr>
          <a:lstStyle/>
          <a:p>
            <a:pPr algn="ctr"/>
            <a:r>
              <a:rPr lang="pl" sz="1067" b="1" dirty="0">
                <a:solidFill>
                  <a:schemeClr val="dk1"/>
                </a:solidFill>
                <a:latin typeface="+mj-lt"/>
                <a:ea typeface="Poppins"/>
                <a:cs typeface="Poppins"/>
                <a:sym typeface="Poppins"/>
              </a:rPr>
              <a:t>Permanent</a:t>
            </a:r>
            <a:endParaRPr sz="1067" b="1" dirty="0">
              <a:solidFill>
                <a:schemeClr val="dk1"/>
              </a:solidFill>
              <a:latin typeface="+mj-lt"/>
              <a:ea typeface="Poppins"/>
              <a:cs typeface="Poppins"/>
              <a:sym typeface="Poppins"/>
            </a:endParaRPr>
          </a:p>
          <a:p>
            <a:pPr algn="ctr"/>
            <a:r>
              <a:rPr lang="en-GB" sz="1600" dirty="0">
                <a:solidFill>
                  <a:schemeClr val="dk1"/>
                </a:solidFill>
                <a:latin typeface="+mj-lt"/>
                <a:ea typeface="Poppins"/>
                <a:cs typeface="Poppins"/>
                <a:sym typeface="Poppins"/>
              </a:rPr>
              <a:t>Amputation of the hand</a:t>
            </a:r>
            <a:endParaRPr sz="1600" dirty="0">
              <a:solidFill>
                <a:schemeClr val="dk1"/>
              </a:solidFill>
              <a:latin typeface="+mj-lt"/>
              <a:ea typeface="Poppins"/>
              <a:cs typeface="Poppins"/>
              <a:sym typeface="Poppins"/>
            </a:endParaRPr>
          </a:p>
        </p:txBody>
      </p:sp>
    </p:spTree>
    <p:extLst>
      <p:ext uri="{BB962C8B-B14F-4D97-AF65-F5344CB8AC3E}">
        <p14:creationId xmlns:p14="http://schemas.microsoft.com/office/powerpoint/2010/main" val="3077016533"/>
      </p:ext>
    </p:extLst>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4E02E-BB59-432F-D98D-A2285D8011B4}"/>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BC627DE3-5FB1-DC90-3409-91ACBEE8A345}"/>
              </a:ext>
            </a:extLst>
          </p:cNvPr>
          <p:cNvSpPr txBox="1"/>
          <p:nvPr/>
        </p:nvSpPr>
        <p:spPr>
          <a:xfrm>
            <a:off x="525293" y="6149635"/>
            <a:ext cx="6096000" cy="246221"/>
          </a:xfrm>
          <a:prstGeom prst="rect">
            <a:avLst/>
          </a:prstGeom>
          <a:noFill/>
        </p:spPr>
        <p:txBody>
          <a:bodyPr wrap="square">
            <a:spAutoFit/>
          </a:bodyPr>
          <a:lstStyle/>
          <a:p>
            <a:r>
              <a:rPr lang="en-GB" sz="1000" dirty="0">
                <a:hlinkClick r:id="rId2"/>
              </a:rPr>
              <a:t>https://inclusive.microsoft.design/</a:t>
            </a:r>
            <a:r>
              <a:rPr lang="pl-PL" sz="1000" dirty="0"/>
              <a:t> </a:t>
            </a:r>
            <a:endParaRPr lang="en-GB" sz="1000" dirty="0"/>
          </a:p>
        </p:txBody>
      </p:sp>
      <p:pic>
        <p:nvPicPr>
          <p:cNvPr id="7" name="Google Shape;269;p41">
            <a:extLst>
              <a:ext uri="{FF2B5EF4-FFF2-40B4-BE49-F238E27FC236}">
                <a16:creationId xmlns:a16="http://schemas.microsoft.com/office/drawing/2014/main" id="{9A2540C4-4320-B8EF-3A07-EC2A97AC4AB4}"/>
              </a:ext>
            </a:extLst>
          </p:cNvPr>
          <p:cNvPicPr preferRelativeResize="0"/>
          <p:nvPr/>
        </p:nvPicPr>
        <p:blipFill>
          <a:blip r:embed="rId3">
            <a:alphaModFix/>
          </a:blip>
          <a:stretch>
            <a:fillRect/>
          </a:stretch>
        </p:blipFill>
        <p:spPr>
          <a:xfrm>
            <a:off x="1992118" y="1272233"/>
            <a:ext cx="1461631" cy="3105168"/>
          </a:xfrm>
          <a:prstGeom prst="rect">
            <a:avLst/>
          </a:prstGeom>
          <a:noFill/>
          <a:ln>
            <a:noFill/>
          </a:ln>
        </p:spPr>
      </p:pic>
      <p:sp>
        <p:nvSpPr>
          <p:cNvPr id="8" name="Google Shape;270;p41">
            <a:extLst>
              <a:ext uri="{FF2B5EF4-FFF2-40B4-BE49-F238E27FC236}">
                <a16:creationId xmlns:a16="http://schemas.microsoft.com/office/drawing/2014/main" id="{1CE1EA70-081F-43A0-0AB0-68326086CE60}"/>
              </a:ext>
            </a:extLst>
          </p:cNvPr>
          <p:cNvSpPr txBox="1"/>
          <p:nvPr/>
        </p:nvSpPr>
        <p:spPr>
          <a:xfrm>
            <a:off x="1465662" y="4845285"/>
            <a:ext cx="2514542" cy="656614"/>
          </a:xfrm>
          <a:prstGeom prst="rect">
            <a:avLst/>
          </a:prstGeom>
          <a:noFill/>
          <a:ln>
            <a:noFill/>
          </a:ln>
        </p:spPr>
        <p:txBody>
          <a:bodyPr spcFirstLastPara="1" wrap="square" lIns="121900" tIns="121900" rIns="121900" bIns="121900" anchor="t" anchorCtr="0">
            <a:spAutoFit/>
          </a:bodyPr>
          <a:lstStyle/>
          <a:p>
            <a:pPr algn="ctr"/>
            <a:r>
              <a:rPr lang="pl" sz="1067" b="1" dirty="0">
                <a:solidFill>
                  <a:schemeClr val="dk1"/>
                </a:solidFill>
                <a:latin typeface="+mj-lt"/>
                <a:ea typeface="Poppins"/>
                <a:cs typeface="Poppins"/>
                <a:sym typeface="Poppins"/>
              </a:rPr>
              <a:t>Permanent</a:t>
            </a:r>
            <a:endParaRPr sz="1067" b="1" dirty="0">
              <a:solidFill>
                <a:schemeClr val="dk1"/>
              </a:solidFill>
              <a:latin typeface="+mj-lt"/>
              <a:ea typeface="Poppins"/>
              <a:cs typeface="Poppins"/>
              <a:sym typeface="Poppins"/>
            </a:endParaRPr>
          </a:p>
          <a:p>
            <a:pPr algn="ctr"/>
            <a:r>
              <a:rPr lang="en-GB" sz="1600" dirty="0">
                <a:solidFill>
                  <a:schemeClr val="dk1"/>
                </a:solidFill>
                <a:latin typeface="+mj-lt"/>
                <a:ea typeface="Poppins"/>
                <a:cs typeface="Poppins"/>
                <a:sym typeface="Poppins"/>
              </a:rPr>
              <a:t>Amputation of the hand</a:t>
            </a:r>
            <a:endParaRPr sz="1600" dirty="0">
              <a:solidFill>
                <a:schemeClr val="dk1"/>
              </a:solidFill>
              <a:latin typeface="+mj-lt"/>
              <a:ea typeface="Poppins"/>
              <a:cs typeface="Poppins"/>
              <a:sym typeface="Poppins"/>
            </a:endParaRPr>
          </a:p>
        </p:txBody>
      </p:sp>
      <p:pic>
        <p:nvPicPr>
          <p:cNvPr id="9" name="Google Shape;277;p42">
            <a:extLst>
              <a:ext uri="{FF2B5EF4-FFF2-40B4-BE49-F238E27FC236}">
                <a16:creationId xmlns:a16="http://schemas.microsoft.com/office/drawing/2014/main" id="{736DF1B9-7B09-8D27-2B62-DCA4D541B138}"/>
              </a:ext>
            </a:extLst>
          </p:cNvPr>
          <p:cNvPicPr preferRelativeResize="0"/>
          <p:nvPr/>
        </p:nvPicPr>
        <p:blipFill>
          <a:blip r:embed="rId4">
            <a:alphaModFix/>
          </a:blip>
          <a:stretch>
            <a:fillRect/>
          </a:stretch>
        </p:blipFill>
        <p:spPr>
          <a:xfrm>
            <a:off x="5435188" y="1272234"/>
            <a:ext cx="1321635" cy="3105165"/>
          </a:xfrm>
          <a:prstGeom prst="rect">
            <a:avLst/>
          </a:prstGeom>
          <a:noFill/>
          <a:ln>
            <a:noFill/>
          </a:ln>
        </p:spPr>
      </p:pic>
      <p:sp>
        <p:nvSpPr>
          <p:cNvPr id="10" name="Google Shape;270;p41">
            <a:extLst>
              <a:ext uri="{FF2B5EF4-FFF2-40B4-BE49-F238E27FC236}">
                <a16:creationId xmlns:a16="http://schemas.microsoft.com/office/drawing/2014/main" id="{873A7FE3-C0EF-B93E-C305-56A62FD26D4D}"/>
              </a:ext>
            </a:extLst>
          </p:cNvPr>
          <p:cNvSpPr txBox="1"/>
          <p:nvPr/>
        </p:nvSpPr>
        <p:spPr>
          <a:xfrm>
            <a:off x="4838729" y="4845285"/>
            <a:ext cx="2514542" cy="656614"/>
          </a:xfrm>
          <a:prstGeom prst="rect">
            <a:avLst/>
          </a:prstGeom>
          <a:noFill/>
          <a:ln>
            <a:noFill/>
          </a:ln>
        </p:spPr>
        <p:txBody>
          <a:bodyPr spcFirstLastPara="1" wrap="square" lIns="121900" tIns="121900" rIns="121900" bIns="121900" anchor="t" anchorCtr="0">
            <a:spAutoFit/>
          </a:bodyPr>
          <a:lstStyle/>
          <a:p>
            <a:pPr algn="ctr"/>
            <a:r>
              <a:rPr lang="en-GB" sz="1067" b="1" dirty="0">
                <a:solidFill>
                  <a:schemeClr val="dk1"/>
                </a:solidFill>
                <a:latin typeface="+mj-lt"/>
                <a:ea typeface="Poppins"/>
                <a:cs typeface="Poppins"/>
                <a:sym typeface="Poppins"/>
              </a:rPr>
              <a:t>Temporary</a:t>
            </a:r>
            <a:endParaRPr sz="1067" b="1" dirty="0">
              <a:solidFill>
                <a:schemeClr val="dk1"/>
              </a:solidFill>
              <a:latin typeface="+mj-lt"/>
              <a:ea typeface="Poppins"/>
              <a:cs typeface="Poppins"/>
              <a:sym typeface="Poppins"/>
            </a:endParaRPr>
          </a:p>
          <a:p>
            <a:pPr algn="ctr"/>
            <a:r>
              <a:rPr lang="pl-PL" sz="1600" dirty="0">
                <a:solidFill>
                  <a:schemeClr val="dk1"/>
                </a:solidFill>
                <a:latin typeface="+mj-lt"/>
                <a:ea typeface="Poppins"/>
                <a:cs typeface="Poppins"/>
                <a:sym typeface="Poppins"/>
              </a:rPr>
              <a:t>S</a:t>
            </a:r>
            <a:r>
              <a:rPr lang="en-GB" sz="1600" dirty="0" err="1">
                <a:solidFill>
                  <a:schemeClr val="dk1"/>
                </a:solidFill>
                <a:latin typeface="+mj-lt"/>
                <a:ea typeface="Poppins"/>
                <a:cs typeface="Poppins"/>
                <a:sym typeface="Poppins"/>
              </a:rPr>
              <a:t>prained</a:t>
            </a:r>
            <a:r>
              <a:rPr lang="en-GB" sz="1600" dirty="0">
                <a:solidFill>
                  <a:schemeClr val="dk1"/>
                </a:solidFill>
                <a:latin typeface="+mj-lt"/>
                <a:ea typeface="Poppins"/>
                <a:cs typeface="Poppins"/>
                <a:sym typeface="Poppins"/>
              </a:rPr>
              <a:t> wrist</a:t>
            </a:r>
            <a:endParaRPr sz="1600" dirty="0">
              <a:solidFill>
                <a:schemeClr val="dk1"/>
              </a:solidFill>
              <a:latin typeface="+mj-lt"/>
              <a:ea typeface="Poppins"/>
              <a:cs typeface="Poppins"/>
              <a:sym typeface="Poppins"/>
            </a:endParaRPr>
          </a:p>
        </p:txBody>
      </p:sp>
    </p:spTree>
    <p:extLst>
      <p:ext uri="{BB962C8B-B14F-4D97-AF65-F5344CB8AC3E}">
        <p14:creationId xmlns:p14="http://schemas.microsoft.com/office/powerpoint/2010/main" val="1961091905"/>
      </p:ext>
    </p:extLst>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69C9C-0C8B-3A66-5C2B-44F3B2ACE7C4}"/>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0EB1EAD9-E558-7866-54D2-01751081EC0A}"/>
              </a:ext>
            </a:extLst>
          </p:cNvPr>
          <p:cNvSpPr txBox="1"/>
          <p:nvPr/>
        </p:nvSpPr>
        <p:spPr>
          <a:xfrm>
            <a:off x="525293" y="6149635"/>
            <a:ext cx="6096000" cy="246221"/>
          </a:xfrm>
          <a:prstGeom prst="rect">
            <a:avLst/>
          </a:prstGeom>
          <a:noFill/>
        </p:spPr>
        <p:txBody>
          <a:bodyPr wrap="square">
            <a:spAutoFit/>
          </a:bodyPr>
          <a:lstStyle/>
          <a:p>
            <a:r>
              <a:rPr lang="en-GB" sz="1000" dirty="0">
                <a:hlinkClick r:id="rId2"/>
              </a:rPr>
              <a:t>https://inclusive.microsoft.design/</a:t>
            </a:r>
            <a:r>
              <a:rPr lang="pl-PL" sz="1000" dirty="0"/>
              <a:t> </a:t>
            </a:r>
            <a:endParaRPr lang="en-GB" sz="1000" dirty="0"/>
          </a:p>
        </p:txBody>
      </p:sp>
      <p:pic>
        <p:nvPicPr>
          <p:cNvPr id="7" name="Google Shape;269;p41">
            <a:extLst>
              <a:ext uri="{FF2B5EF4-FFF2-40B4-BE49-F238E27FC236}">
                <a16:creationId xmlns:a16="http://schemas.microsoft.com/office/drawing/2014/main" id="{EE04433E-4DFA-C0B2-288C-36A52746E930}"/>
              </a:ext>
            </a:extLst>
          </p:cNvPr>
          <p:cNvPicPr preferRelativeResize="0"/>
          <p:nvPr/>
        </p:nvPicPr>
        <p:blipFill>
          <a:blip r:embed="rId3">
            <a:alphaModFix/>
          </a:blip>
          <a:stretch>
            <a:fillRect/>
          </a:stretch>
        </p:blipFill>
        <p:spPr>
          <a:xfrm>
            <a:off x="1992118" y="1272233"/>
            <a:ext cx="1461631" cy="3105168"/>
          </a:xfrm>
          <a:prstGeom prst="rect">
            <a:avLst/>
          </a:prstGeom>
          <a:noFill/>
          <a:ln>
            <a:noFill/>
          </a:ln>
        </p:spPr>
      </p:pic>
      <p:sp>
        <p:nvSpPr>
          <p:cNvPr id="8" name="Google Shape;270;p41">
            <a:extLst>
              <a:ext uri="{FF2B5EF4-FFF2-40B4-BE49-F238E27FC236}">
                <a16:creationId xmlns:a16="http://schemas.microsoft.com/office/drawing/2014/main" id="{919D2E0D-7CD4-5614-744A-6EAC31CC7665}"/>
              </a:ext>
            </a:extLst>
          </p:cNvPr>
          <p:cNvSpPr txBox="1"/>
          <p:nvPr/>
        </p:nvSpPr>
        <p:spPr>
          <a:xfrm>
            <a:off x="1465662" y="4845285"/>
            <a:ext cx="2514542" cy="656614"/>
          </a:xfrm>
          <a:prstGeom prst="rect">
            <a:avLst/>
          </a:prstGeom>
          <a:noFill/>
          <a:ln>
            <a:noFill/>
          </a:ln>
        </p:spPr>
        <p:txBody>
          <a:bodyPr spcFirstLastPara="1" wrap="square" lIns="121900" tIns="121900" rIns="121900" bIns="121900" anchor="t" anchorCtr="0">
            <a:spAutoFit/>
          </a:bodyPr>
          <a:lstStyle/>
          <a:p>
            <a:pPr algn="ctr"/>
            <a:r>
              <a:rPr lang="pl" sz="1067" b="1" dirty="0">
                <a:solidFill>
                  <a:schemeClr val="dk1"/>
                </a:solidFill>
                <a:latin typeface="+mj-lt"/>
                <a:ea typeface="Poppins"/>
                <a:cs typeface="Poppins"/>
                <a:sym typeface="Poppins"/>
              </a:rPr>
              <a:t>Permanent</a:t>
            </a:r>
            <a:endParaRPr sz="1067" b="1" dirty="0">
              <a:solidFill>
                <a:schemeClr val="dk1"/>
              </a:solidFill>
              <a:latin typeface="+mj-lt"/>
              <a:ea typeface="Poppins"/>
              <a:cs typeface="Poppins"/>
              <a:sym typeface="Poppins"/>
            </a:endParaRPr>
          </a:p>
          <a:p>
            <a:pPr algn="ctr"/>
            <a:r>
              <a:rPr lang="en-GB" sz="1600" dirty="0">
                <a:solidFill>
                  <a:schemeClr val="dk1"/>
                </a:solidFill>
                <a:latin typeface="+mj-lt"/>
                <a:ea typeface="Poppins"/>
                <a:cs typeface="Poppins"/>
                <a:sym typeface="Poppins"/>
              </a:rPr>
              <a:t>Amputation of the hand</a:t>
            </a:r>
            <a:endParaRPr sz="1600" dirty="0">
              <a:solidFill>
                <a:schemeClr val="dk1"/>
              </a:solidFill>
              <a:latin typeface="+mj-lt"/>
              <a:ea typeface="Poppins"/>
              <a:cs typeface="Poppins"/>
              <a:sym typeface="Poppins"/>
            </a:endParaRPr>
          </a:p>
        </p:txBody>
      </p:sp>
      <p:pic>
        <p:nvPicPr>
          <p:cNvPr id="9" name="Google Shape;277;p42">
            <a:extLst>
              <a:ext uri="{FF2B5EF4-FFF2-40B4-BE49-F238E27FC236}">
                <a16:creationId xmlns:a16="http://schemas.microsoft.com/office/drawing/2014/main" id="{4C074826-D458-8776-46D1-E8A3A8F28D5D}"/>
              </a:ext>
            </a:extLst>
          </p:cNvPr>
          <p:cNvPicPr preferRelativeResize="0"/>
          <p:nvPr/>
        </p:nvPicPr>
        <p:blipFill>
          <a:blip r:embed="rId4">
            <a:alphaModFix/>
          </a:blip>
          <a:stretch>
            <a:fillRect/>
          </a:stretch>
        </p:blipFill>
        <p:spPr>
          <a:xfrm>
            <a:off x="5435188" y="1272234"/>
            <a:ext cx="1321635" cy="3105165"/>
          </a:xfrm>
          <a:prstGeom prst="rect">
            <a:avLst/>
          </a:prstGeom>
          <a:noFill/>
          <a:ln>
            <a:noFill/>
          </a:ln>
        </p:spPr>
      </p:pic>
      <p:sp>
        <p:nvSpPr>
          <p:cNvPr id="10" name="Google Shape;270;p41">
            <a:extLst>
              <a:ext uri="{FF2B5EF4-FFF2-40B4-BE49-F238E27FC236}">
                <a16:creationId xmlns:a16="http://schemas.microsoft.com/office/drawing/2014/main" id="{396B0A4D-EA1A-3A2A-B91B-D38BAE26939F}"/>
              </a:ext>
            </a:extLst>
          </p:cNvPr>
          <p:cNvSpPr txBox="1"/>
          <p:nvPr/>
        </p:nvSpPr>
        <p:spPr>
          <a:xfrm>
            <a:off x="4838729" y="4845285"/>
            <a:ext cx="2514542" cy="656614"/>
          </a:xfrm>
          <a:prstGeom prst="rect">
            <a:avLst/>
          </a:prstGeom>
          <a:noFill/>
          <a:ln>
            <a:noFill/>
          </a:ln>
        </p:spPr>
        <p:txBody>
          <a:bodyPr spcFirstLastPara="1" wrap="square" lIns="121900" tIns="121900" rIns="121900" bIns="121900" anchor="t" anchorCtr="0">
            <a:spAutoFit/>
          </a:bodyPr>
          <a:lstStyle/>
          <a:p>
            <a:pPr algn="ctr"/>
            <a:r>
              <a:rPr lang="en-GB" sz="1067" b="1" dirty="0">
                <a:solidFill>
                  <a:schemeClr val="dk1"/>
                </a:solidFill>
                <a:latin typeface="+mj-lt"/>
                <a:ea typeface="Poppins"/>
                <a:cs typeface="Poppins"/>
                <a:sym typeface="Poppins"/>
              </a:rPr>
              <a:t>Temporary</a:t>
            </a:r>
            <a:endParaRPr sz="1067" b="1" dirty="0">
              <a:solidFill>
                <a:schemeClr val="dk1"/>
              </a:solidFill>
              <a:latin typeface="+mj-lt"/>
              <a:ea typeface="Poppins"/>
              <a:cs typeface="Poppins"/>
              <a:sym typeface="Poppins"/>
            </a:endParaRPr>
          </a:p>
          <a:p>
            <a:pPr algn="ctr"/>
            <a:r>
              <a:rPr lang="pl-PL" sz="1600" dirty="0">
                <a:solidFill>
                  <a:schemeClr val="dk1"/>
                </a:solidFill>
                <a:latin typeface="+mj-lt"/>
                <a:ea typeface="Poppins"/>
                <a:cs typeface="Poppins"/>
                <a:sym typeface="Poppins"/>
              </a:rPr>
              <a:t>S</a:t>
            </a:r>
            <a:r>
              <a:rPr lang="en-GB" sz="1600" dirty="0" err="1">
                <a:solidFill>
                  <a:schemeClr val="dk1"/>
                </a:solidFill>
                <a:latin typeface="+mj-lt"/>
                <a:ea typeface="Poppins"/>
                <a:cs typeface="Poppins"/>
                <a:sym typeface="Poppins"/>
              </a:rPr>
              <a:t>prained</a:t>
            </a:r>
            <a:r>
              <a:rPr lang="en-GB" sz="1600" dirty="0">
                <a:solidFill>
                  <a:schemeClr val="dk1"/>
                </a:solidFill>
                <a:latin typeface="+mj-lt"/>
                <a:ea typeface="Poppins"/>
                <a:cs typeface="Poppins"/>
                <a:sym typeface="Poppins"/>
              </a:rPr>
              <a:t> wrist</a:t>
            </a:r>
            <a:endParaRPr sz="1600" dirty="0">
              <a:solidFill>
                <a:schemeClr val="dk1"/>
              </a:solidFill>
              <a:latin typeface="+mj-lt"/>
              <a:ea typeface="Poppins"/>
              <a:cs typeface="Poppins"/>
              <a:sym typeface="Poppins"/>
            </a:endParaRPr>
          </a:p>
        </p:txBody>
      </p:sp>
      <p:pic>
        <p:nvPicPr>
          <p:cNvPr id="2" name="Google Shape;287;p43">
            <a:extLst>
              <a:ext uri="{FF2B5EF4-FFF2-40B4-BE49-F238E27FC236}">
                <a16:creationId xmlns:a16="http://schemas.microsoft.com/office/drawing/2014/main" id="{38BDC4D8-ABD0-ACE4-49F1-877C454C731B}"/>
              </a:ext>
            </a:extLst>
          </p:cNvPr>
          <p:cNvPicPr preferRelativeResize="0"/>
          <p:nvPr/>
        </p:nvPicPr>
        <p:blipFill>
          <a:blip r:embed="rId5">
            <a:alphaModFix/>
          </a:blip>
          <a:stretch>
            <a:fillRect/>
          </a:stretch>
        </p:blipFill>
        <p:spPr>
          <a:xfrm>
            <a:off x="8765541" y="1291352"/>
            <a:ext cx="1321643" cy="3066933"/>
          </a:xfrm>
          <a:prstGeom prst="rect">
            <a:avLst/>
          </a:prstGeom>
          <a:noFill/>
          <a:ln>
            <a:noFill/>
          </a:ln>
        </p:spPr>
      </p:pic>
      <p:sp>
        <p:nvSpPr>
          <p:cNvPr id="3" name="Google Shape;270;p41">
            <a:extLst>
              <a:ext uri="{FF2B5EF4-FFF2-40B4-BE49-F238E27FC236}">
                <a16:creationId xmlns:a16="http://schemas.microsoft.com/office/drawing/2014/main" id="{71DEDD29-FE8B-8202-C5D2-94542ACFC49B}"/>
              </a:ext>
            </a:extLst>
          </p:cNvPr>
          <p:cNvSpPr txBox="1"/>
          <p:nvPr/>
        </p:nvSpPr>
        <p:spPr>
          <a:xfrm>
            <a:off x="8169091" y="4845285"/>
            <a:ext cx="2514542" cy="656614"/>
          </a:xfrm>
          <a:prstGeom prst="rect">
            <a:avLst/>
          </a:prstGeom>
          <a:noFill/>
          <a:ln>
            <a:noFill/>
          </a:ln>
        </p:spPr>
        <p:txBody>
          <a:bodyPr spcFirstLastPara="1" wrap="square" lIns="121900" tIns="121900" rIns="121900" bIns="121900" anchor="t" anchorCtr="0">
            <a:spAutoFit/>
          </a:bodyPr>
          <a:lstStyle/>
          <a:p>
            <a:pPr algn="ctr"/>
            <a:r>
              <a:rPr lang="en-GB" sz="1067" b="1" dirty="0">
                <a:solidFill>
                  <a:schemeClr val="dk1"/>
                </a:solidFill>
                <a:latin typeface="+mj-lt"/>
                <a:ea typeface="Poppins"/>
                <a:cs typeface="Poppins"/>
                <a:sym typeface="Poppins"/>
              </a:rPr>
              <a:t>Situational</a:t>
            </a:r>
            <a:endParaRPr sz="1067" b="1" dirty="0">
              <a:solidFill>
                <a:schemeClr val="dk1"/>
              </a:solidFill>
              <a:latin typeface="+mj-lt"/>
              <a:ea typeface="Poppins"/>
              <a:cs typeface="Poppins"/>
              <a:sym typeface="Poppins"/>
            </a:endParaRPr>
          </a:p>
          <a:p>
            <a:pPr algn="ctr"/>
            <a:r>
              <a:rPr lang="en-GB" sz="1600" dirty="0">
                <a:solidFill>
                  <a:schemeClr val="dk1"/>
                </a:solidFill>
                <a:latin typeface="+mj-lt"/>
                <a:ea typeface="Poppins"/>
                <a:cs typeface="Poppins"/>
                <a:sym typeface="Poppins"/>
              </a:rPr>
              <a:t>A parent holding a child</a:t>
            </a:r>
            <a:endParaRPr sz="1600" dirty="0">
              <a:solidFill>
                <a:schemeClr val="dk1"/>
              </a:solidFill>
              <a:latin typeface="+mj-lt"/>
              <a:ea typeface="Poppins"/>
              <a:cs typeface="Poppins"/>
              <a:sym typeface="Poppins"/>
            </a:endParaRPr>
          </a:p>
        </p:txBody>
      </p:sp>
    </p:spTree>
    <p:extLst>
      <p:ext uri="{BB962C8B-B14F-4D97-AF65-F5344CB8AC3E}">
        <p14:creationId xmlns:p14="http://schemas.microsoft.com/office/powerpoint/2010/main" val="3822761341"/>
      </p:ext>
    </p:extLst>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88F36-4311-FBC9-D51D-7FCCE6A63F55}"/>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D9ACC594-7B9F-517D-6E1E-7302D9F45CB4}"/>
              </a:ext>
            </a:extLst>
          </p:cNvPr>
          <p:cNvSpPr txBox="1"/>
          <p:nvPr/>
        </p:nvSpPr>
        <p:spPr>
          <a:xfrm>
            <a:off x="525293" y="6149635"/>
            <a:ext cx="6096000" cy="246221"/>
          </a:xfrm>
          <a:prstGeom prst="rect">
            <a:avLst/>
          </a:prstGeom>
          <a:noFill/>
        </p:spPr>
        <p:txBody>
          <a:bodyPr wrap="square">
            <a:spAutoFit/>
          </a:bodyPr>
          <a:lstStyle/>
          <a:p>
            <a:r>
              <a:rPr lang="en-GB" sz="1000" dirty="0">
                <a:hlinkClick r:id="rId2"/>
              </a:rPr>
              <a:t>https://inclusive.microsoft.design/</a:t>
            </a:r>
            <a:r>
              <a:rPr lang="pl-PL" sz="1000" dirty="0"/>
              <a:t> </a:t>
            </a:r>
            <a:endParaRPr lang="en-GB" sz="1000" dirty="0"/>
          </a:p>
        </p:txBody>
      </p:sp>
      <p:pic>
        <p:nvPicPr>
          <p:cNvPr id="7" name="Google Shape;269;p41">
            <a:extLst>
              <a:ext uri="{FF2B5EF4-FFF2-40B4-BE49-F238E27FC236}">
                <a16:creationId xmlns:a16="http://schemas.microsoft.com/office/drawing/2014/main" id="{21736079-7F70-A0DE-9421-8F95FC6F13F2}"/>
              </a:ext>
            </a:extLst>
          </p:cNvPr>
          <p:cNvPicPr preferRelativeResize="0"/>
          <p:nvPr/>
        </p:nvPicPr>
        <p:blipFill>
          <a:blip r:embed="rId3">
            <a:alphaModFix/>
          </a:blip>
          <a:stretch>
            <a:fillRect/>
          </a:stretch>
        </p:blipFill>
        <p:spPr>
          <a:xfrm>
            <a:off x="1992118" y="1272233"/>
            <a:ext cx="1461631" cy="3105168"/>
          </a:xfrm>
          <a:prstGeom prst="rect">
            <a:avLst/>
          </a:prstGeom>
          <a:noFill/>
          <a:ln>
            <a:noFill/>
          </a:ln>
        </p:spPr>
      </p:pic>
      <p:sp>
        <p:nvSpPr>
          <p:cNvPr id="8" name="Google Shape;270;p41">
            <a:extLst>
              <a:ext uri="{FF2B5EF4-FFF2-40B4-BE49-F238E27FC236}">
                <a16:creationId xmlns:a16="http://schemas.microsoft.com/office/drawing/2014/main" id="{BE22EB0D-B7A7-5C73-797E-8F6533771BEB}"/>
              </a:ext>
            </a:extLst>
          </p:cNvPr>
          <p:cNvSpPr txBox="1"/>
          <p:nvPr/>
        </p:nvSpPr>
        <p:spPr>
          <a:xfrm>
            <a:off x="1465662" y="4845285"/>
            <a:ext cx="2514542" cy="656614"/>
          </a:xfrm>
          <a:prstGeom prst="rect">
            <a:avLst/>
          </a:prstGeom>
          <a:noFill/>
          <a:ln>
            <a:noFill/>
          </a:ln>
        </p:spPr>
        <p:txBody>
          <a:bodyPr spcFirstLastPara="1" wrap="square" lIns="121900" tIns="121900" rIns="121900" bIns="121900" anchor="t" anchorCtr="0">
            <a:spAutoFit/>
          </a:bodyPr>
          <a:lstStyle/>
          <a:p>
            <a:pPr algn="ctr"/>
            <a:r>
              <a:rPr lang="pl" sz="1067" b="1" dirty="0">
                <a:solidFill>
                  <a:schemeClr val="dk1"/>
                </a:solidFill>
                <a:latin typeface="+mj-lt"/>
                <a:ea typeface="Poppins"/>
                <a:cs typeface="Poppins"/>
                <a:sym typeface="Poppins"/>
              </a:rPr>
              <a:t>Permanent</a:t>
            </a:r>
            <a:endParaRPr sz="1067" b="1" dirty="0">
              <a:solidFill>
                <a:schemeClr val="dk1"/>
              </a:solidFill>
              <a:latin typeface="+mj-lt"/>
              <a:ea typeface="Poppins"/>
              <a:cs typeface="Poppins"/>
              <a:sym typeface="Poppins"/>
            </a:endParaRPr>
          </a:p>
          <a:p>
            <a:pPr algn="ctr"/>
            <a:r>
              <a:rPr lang="en-GB" sz="1600" dirty="0">
                <a:solidFill>
                  <a:schemeClr val="dk1"/>
                </a:solidFill>
                <a:latin typeface="+mj-lt"/>
                <a:ea typeface="Poppins"/>
                <a:cs typeface="Poppins"/>
                <a:sym typeface="Poppins"/>
              </a:rPr>
              <a:t>26K</a:t>
            </a:r>
            <a:endParaRPr sz="1600" dirty="0">
              <a:solidFill>
                <a:schemeClr val="dk1"/>
              </a:solidFill>
              <a:latin typeface="+mj-lt"/>
              <a:ea typeface="Poppins"/>
              <a:cs typeface="Poppins"/>
              <a:sym typeface="Poppins"/>
            </a:endParaRPr>
          </a:p>
        </p:txBody>
      </p:sp>
      <p:pic>
        <p:nvPicPr>
          <p:cNvPr id="9" name="Google Shape;277;p42">
            <a:extLst>
              <a:ext uri="{FF2B5EF4-FFF2-40B4-BE49-F238E27FC236}">
                <a16:creationId xmlns:a16="http://schemas.microsoft.com/office/drawing/2014/main" id="{6601236B-14BD-57D0-A02C-677266EF8EDD}"/>
              </a:ext>
            </a:extLst>
          </p:cNvPr>
          <p:cNvPicPr preferRelativeResize="0"/>
          <p:nvPr/>
        </p:nvPicPr>
        <p:blipFill>
          <a:blip r:embed="rId4">
            <a:alphaModFix/>
          </a:blip>
          <a:stretch>
            <a:fillRect/>
          </a:stretch>
        </p:blipFill>
        <p:spPr>
          <a:xfrm>
            <a:off x="5435188" y="1272234"/>
            <a:ext cx="1321635" cy="3105165"/>
          </a:xfrm>
          <a:prstGeom prst="rect">
            <a:avLst/>
          </a:prstGeom>
          <a:noFill/>
          <a:ln>
            <a:noFill/>
          </a:ln>
        </p:spPr>
      </p:pic>
      <p:sp>
        <p:nvSpPr>
          <p:cNvPr id="10" name="Google Shape;270;p41">
            <a:extLst>
              <a:ext uri="{FF2B5EF4-FFF2-40B4-BE49-F238E27FC236}">
                <a16:creationId xmlns:a16="http://schemas.microsoft.com/office/drawing/2014/main" id="{794E3F87-8BDC-22D8-6547-9672A59D3359}"/>
              </a:ext>
            </a:extLst>
          </p:cNvPr>
          <p:cNvSpPr txBox="1"/>
          <p:nvPr/>
        </p:nvSpPr>
        <p:spPr>
          <a:xfrm>
            <a:off x="4838729" y="4845285"/>
            <a:ext cx="2514542" cy="656614"/>
          </a:xfrm>
          <a:prstGeom prst="rect">
            <a:avLst/>
          </a:prstGeom>
          <a:noFill/>
          <a:ln>
            <a:noFill/>
          </a:ln>
        </p:spPr>
        <p:txBody>
          <a:bodyPr spcFirstLastPara="1" wrap="square" lIns="121900" tIns="121900" rIns="121900" bIns="121900" anchor="t" anchorCtr="0">
            <a:spAutoFit/>
          </a:bodyPr>
          <a:lstStyle/>
          <a:p>
            <a:pPr algn="ctr"/>
            <a:r>
              <a:rPr lang="en-GB" sz="1067" b="1" dirty="0">
                <a:solidFill>
                  <a:schemeClr val="dk1"/>
                </a:solidFill>
                <a:latin typeface="+mj-lt"/>
                <a:ea typeface="Poppins"/>
                <a:cs typeface="Poppins"/>
                <a:sym typeface="Poppins"/>
              </a:rPr>
              <a:t>Temporary</a:t>
            </a:r>
            <a:endParaRPr sz="1067" b="1" dirty="0">
              <a:solidFill>
                <a:schemeClr val="dk1"/>
              </a:solidFill>
              <a:latin typeface="+mj-lt"/>
              <a:ea typeface="Poppins"/>
              <a:cs typeface="Poppins"/>
              <a:sym typeface="Poppins"/>
            </a:endParaRPr>
          </a:p>
          <a:p>
            <a:pPr algn="ctr"/>
            <a:r>
              <a:rPr lang="pl-PL" sz="1600" dirty="0">
                <a:solidFill>
                  <a:schemeClr val="dk1"/>
                </a:solidFill>
                <a:latin typeface="+mj-lt"/>
                <a:ea typeface="Poppins"/>
                <a:cs typeface="Poppins"/>
                <a:sym typeface="Poppins"/>
              </a:rPr>
              <a:t>13M</a:t>
            </a:r>
            <a:endParaRPr sz="1600" dirty="0">
              <a:solidFill>
                <a:schemeClr val="dk1"/>
              </a:solidFill>
              <a:latin typeface="+mj-lt"/>
              <a:ea typeface="Poppins"/>
              <a:cs typeface="Poppins"/>
              <a:sym typeface="Poppins"/>
            </a:endParaRPr>
          </a:p>
        </p:txBody>
      </p:sp>
      <p:pic>
        <p:nvPicPr>
          <p:cNvPr id="2" name="Google Shape;287;p43">
            <a:extLst>
              <a:ext uri="{FF2B5EF4-FFF2-40B4-BE49-F238E27FC236}">
                <a16:creationId xmlns:a16="http://schemas.microsoft.com/office/drawing/2014/main" id="{4B7B9B94-4D9C-36CB-B4CD-E9968D228E4A}"/>
              </a:ext>
            </a:extLst>
          </p:cNvPr>
          <p:cNvPicPr preferRelativeResize="0"/>
          <p:nvPr/>
        </p:nvPicPr>
        <p:blipFill>
          <a:blip r:embed="rId5">
            <a:alphaModFix/>
          </a:blip>
          <a:stretch>
            <a:fillRect/>
          </a:stretch>
        </p:blipFill>
        <p:spPr>
          <a:xfrm>
            <a:off x="8765541" y="1291352"/>
            <a:ext cx="1321643" cy="3066933"/>
          </a:xfrm>
          <a:prstGeom prst="rect">
            <a:avLst/>
          </a:prstGeom>
          <a:noFill/>
          <a:ln>
            <a:noFill/>
          </a:ln>
        </p:spPr>
      </p:pic>
      <p:sp>
        <p:nvSpPr>
          <p:cNvPr id="3" name="Google Shape;270;p41">
            <a:extLst>
              <a:ext uri="{FF2B5EF4-FFF2-40B4-BE49-F238E27FC236}">
                <a16:creationId xmlns:a16="http://schemas.microsoft.com/office/drawing/2014/main" id="{D204289A-7332-870A-0B9B-B8B9638DD81D}"/>
              </a:ext>
            </a:extLst>
          </p:cNvPr>
          <p:cNvSpPr txBox="1"/>
          <p:nvPr/>
        </p:nvSpPr>
        <p:spPr>
          <a:xfrm>
            <a:off x="8169091" y="4845285"/>
            <a:ext cx="2514542" cy="656614"/>
          </a:xfrm>
          <a:prstGeom prst="rect">
            <a:avLst/>
          </a:prstGeom>
          <a:noFill/>
          <a:ln>
            <a:noFill/>
          </a:ln>
        </p:spPr>
        <p:txBody>
          <a:bodyPr spcFirstLastPara="1" wrap="square" lIns="121900" tIns="121900" rIns="121900" bIns="121900" anchor="t" anchorCtr="0">
            <a:spAutoFit/>
          </a:bodyPr>
          <a:lstStyle/>
          <a:p>
            <a:pPr algn="ctr"/>
            <a:r>
              <a:rPr lang="en-GB" sz="1067" b="1" dirty="0">
                <a:solidFill>
                  <a:schemeClr val="dk1"/>
                </a:solidFill>
                <a:latin typeface="+mj-lt"/>
                <a:ea typeface="Poppins"/>
                <a:cs typeface="Poppins"/>
                <a:sym typeface="Poppins"/>
              </a:rPr>
              <a:t>Situational</a:t>
            </a:r>
            <a:endParaRPr sz="1067" b="1" dirty="0">
              <a:solidFill>
                <a:schemeClr val="dk1"/>
              </a:solidFill>
              <a:latin typeface="+mj-lt"/>
              <a:ea typeface="Poppins"/>
              <a:cs typeface="Poppins"/>
              <a:sym typeface="Poppins"/>
            </a:endParaRPr>
          </a:p>
          <a:p>
            <a:pPr algn="ctr"/>
            <a:r>
              <a:rPr lang="en-GB" sz="1600" dirty="0">
                <a:solidFill>
                  <a:schemeClr val="dk1"/>
                </a:solidFill>
                <a:latin typeface="+mj-lt"/>
                <a:ea typeface="Poppins"/>
                <a:cs typeface="Poppins"/>
                <a:sym typeface="Poppins"/>
              </a:rPr>
              <a:t>8M</a:t>
            </a:r>
            <a:endParaRPr sz="1600" dirty="0">
              <a:solidFill>
                <a:schemeClr val="dk1"/>
              </a:solidFill>
              <a:latin typeface="+mj-lt"/>
              <a:ea typeface="Poppins"/>
              <a:cs typeface="Poppins"/>
              <a:sym typeface="Poppins"/>
            </a:endParaRPr>
          </a:p>
        </p:txBody>
      </p:sp>
    </p:spTree>
    <p:extLst>
      <p:ext uri="{BB962C8B-B14F-4D97-AF65-F5344CB8AC3E}">
        <p14:creationId xmlns:p14="http://schemas.microsoft.com/office/powerpoint/2010/main" val="3646127879"/>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D2258-0A04-6C38-CED9-7F1472429B26}"/>
            </a:ext>
          </a:extLst>
        </p:cNvPr>
        <p:cNvGrpSpPr/>
        <p:nvPr/>
      </p:nvGrpSpPr>
      <p:grpSpPr>
        <a:xfrm>
          <a:off x="0" y="0"/>
          <a:ext cx="0" cy="0"/>
          <a:chOff x="0" y="0"/>
          <a:chExt cx="0" cy="0"/>
        </a:xfrm>
      </p:grpSpPr>
      <p:pic>
        <p:nvPicPr>
          <p:cNvPr id="2" name="Google Shape;319;p47">
            <a:extLst>
              <a:ext uri="{FF2B5EF4-FFF2-40B4-BE49-F238E27FC236}">
                <a16:creationId xmlns:a16="http://schemas.microsoft.com/office/drawing/2014/main" id="{2FBCF656-C598-3A48-C90B-CDCB6812D317}"/>
              </a:ext>
            </a:extLst>
          </p:cNvPr>
          <p:cNvPicPr preferRelativeResize="0"/>
          <p:nvPr/>
        </p:nvPicPr>
        <p:blipFill>
          <a:blip r:embed="rId2">
            <a:alphaModFix/>
          </a:blip>
          <a:stretch>
            <a:fillRect/>
          </a:stretch>
        </p:blipFill>
        <p:spPr>
          <a:xfrm>
            <a:off x="2412459" y="1658628"/>
            <a:ext cx="2489475" cy="3540744"/>
          </a:xfrm>
          <a:prstGeom prst="rect">
            <a:avLst/>
          </a:prstGeom>
          <a:noFill/>
          <a:ln>
            <a:noFill/>
          </a:ln>
        </p:spPr>
      </p:pic>
      <p:sp>
        <p:nvSpPr>
          <p:cNvPr id="6" name="Google Shape;320;p47">
            <a:extLst>
              <a:ext uri="{FF2B5EF4-FFF2-40B4-BE49-F238E27FC236}">
                <a16:creationId xmlns:a16="http://schemas.microsoft.com/office/drawing/2014/main" id="{C81B3FF8-353E-DB36-1099-28C1E3246E9C}"/>
              </a:ext>
            </a:extLst>
          </p:cNvPr>
          <p:cNvSpPr txBox="1"/>
          <p:nvPr/>
        </p:nvSpPr>
        <p:spPr>
          <a:xfrm>
            <a:off x="6257291" y="2021742"/>
            <a:ext cx="1811700" cy="30069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dirty="0">
                <a:solidFill>
                  <a:srgbClr val="282F52"/>
                </a:solidFill>
                <a:latin typeface="Poppins SemiBold"/>
                <a:ea typeface="Poppins SemiBold"/>
                <a:cs typeface="Poppins SemiBold"/>
                <a:sym typeface="Poppins SemiBold"/>
              </a:rPr>
              <a:t>Blindness</a:t>
            </a:r>
            <a:endParaRPr lang="pl-PL" dirty="0">
              <a:solidFill>
                <a:srgbClr val="282F52"/>
              </a:solidFill>
              <a:latin typeface="Poppins SemiBold"/>
              <a:ea typeface="Poppins SemiBold"/>
              <a:cs typeface="Poppins SemiBold"/>
              <a:sym typeface="Poppins SemiBold"/>
            </a:endParaRPr>
          </a:p>
          <a:p>
            <a:pPr marL="0" lvl="0" indent="0" algn="ctr" rtl="0">
              <a:lnSpc>
                <a:spcPct val="150000"/>
              </a:lnSpc>
              <a:spcBef>
                <a:spcPts val="0"/>
              </a:spcBef>
              <a:spcAft>
                <a:spcPts val="0"/>
              </a:spcAft>
              <a:buNone/>
            </a:pPr>
            <a:endParaRPr dirty="0">
              <a:solidFill>
                <a:srgbClr val="282F52"/>
              </a:solidFill>
              <a:latin typeface="Poppins SemiBold"/>
              <a:ea typeface="Poppins SemiBold"/>
              <a:cs typeface="Poppins SemiBold"/>
              <a:sym typeface="Poppins SemiBold"/>
            </a:endParaRPr>
          </a:p>
          <a:p>
            <a:pPr marL="0" lvl="0" indent="0" algn="ctr" rtl="0">
              <a:lnSpc>
                <a:spcPct val="150000"/>
              </a:lnSpc>
              <a:spcBef>
                <a:spcPts val="0"/>
              </a:spcBef>
              <a:spcAft>
                <a:spcPts val="0"/>
              </a:spcAft>
              <a:buNone/>
            </a:pPr>
            <a:endParaRPr sz="2400"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2400" dirty="0">
                <a:solidFill>
                  <a:srgbClr val="282F52"/>
                </a:solidFill>
                <a:latin typeface="Poppins ExtraBold"/>
                <a:ea typeface="Poppins ExtraBold"/>
                <a:cs typeface="Poppins ExtraBold"/>
                <a:sym typeface="Poppins ExtraBold"/>
              </a:rPr>
              <a:t>49.1 </a:t>
            </a:r>
            <a:r>
              <a:rPr lang="pl" dirty="0">
                <a:solidFill>
                  <a:srgbClr val="282F52"/>
                </a:solidFill>
                <a:latin typeface="Poppins ExtraBold"/>
                <a:ea typeface="Poppins ExtraBold"/>
                <a:cs typeface="Poppins ExtraBold"/>
                <a:sym typeface="Poppins ExtraBold"/>
              </a:rPr>
              <a:t>million</a:t>
            </a:r>
            <a:endParaRPr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1200" dirty="0">
                <a:solidFill>
                  <a:srgbClr val="282F52"/>
                </a:solidFill>
                <a:latin typeface="Poppins SemiBold"/>
                <a:ea typeface="Poppins SemiBold"/>
                <a:cs typeface="Poppins SemiBold"/>
                <a:sym typeface="Poppins SemiBold"/>
              </a:rPr>
              <a:t>0.6% </a:t>
            </a:r>
            <a:r>
              <a:rPr lang="en-GB" sz="1200" dirty="0">
                <a:solidFill>
                  <a:srgbClr val="282F52"/>
                </a:solidFill>
                <a:latin typeface="Poppins SemiBold"/>
                <a:ea typeface="Poppins SemiBold"/>
                <a:cs typeface="Poppins SemiBold"/>
                <a:sym typeface="Poppins SemiBold"/>
              </a:rPr>
              <a:t>of the world's population</a:t>
            </a:r>
            <a:endParaRPr sz="1100" dirty="0">
              <a:solidFill>
                <a:srgbClr val="282F52"/>
              </a:solidFill>
              <a:latin typeface="Poppins"/>
              <a:ea typeface="Poppins"/>
              <a:cs typeface="Poppins"/>
              <a:sym typeface="Poppins"/>
            </a:endParaRPr>
          </a:p>
        </p:txBody>
      </p:sp>
      <p:sp>
        <p:nvSpPr>
          <p:cNvPr id="7" name="Google Shape;321;p47">
            <a:extLst>
              <a:ext uri="{FF2B5EF4-FFF2-40B4-BE49-F238E27FC236}">
                <a16:creationId xmlns:a16="http://schemas.microsoft.com/office/drawing/2014/main" id="{507C8619-D006-E995-264D-EF931421B918}"/>
              </a:ext>
            </a:extLst>
          </p:cNvPr>
          <p:cNvSpPr txBox="1"/>
          <p:nvPr/>
        </p:nvSpPr>
        <p:spPr>
          <a:xfrm>
            <a:off x="8230466" y="2021742"/>
            <a:ext cx="1811700" cy="30069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dirty="0">
                <a:solidFill>
                  <a:srgbClr val="282F52"/>
                </a:solidFill>
                <a:latin typeface="Poppins SemiBold"/>
                <a:ea typeface="Poppins SemiBold"/>
                <a:cs typeface="Poppins SemiBold"/>
                <a:sym typeface="Poppins SemiBold"/>
              </a:rPr>
              <a:t>Visual impairments</a:t>
            </a:r>
            <a:endParaRPr lang="pl-PL" dirty="0">
              <a:solidFill>
                <a:srgbClr val="282F52"/>
              </a:solidFill>
              <a:latin typeface="Poppins SemiBold"/>
              <a:ea typeface="Poppins SemiBold"/>
              <a:cs typeface="Poppins SemiBold"/>
              <a:sym typeface="Poppins SemiBold"/>
            </a:endParaRPr>
          </a:p>
          <a:p>
            <a:pPr marL="0" lvl="0" indent="0" algn="ctr" rtl="0">
              <a:lnSpc>
                <a:spcPct val="150000"/>
              </a:lnSpc>
              <a:spcBef>
                <a:spcPts val="0"/>
              </a:spcBef>
              <a:spcAft>
                <a:spcPts val="0"/>
              </a:spcAft>
              <a:buNone/>
            </a:pPr>
            <a:endParaRPr sz="2400"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2400" dirty="0">
                <a:solidFill>
                  <a:schemeClr val="accent1"/>
                </a:solidFill>
                <a:latin typeface="Poppins ExtraBold"/>
                <a:ea typeface="Poppins ExtraBold"/>
                <a:cs typeface="Poppins ExtraBold"/>
                <a:sym typeface="Poppins ExtraBold"/>
              </a:rPr>
              <a:t>255 </a:t>
            </a:r>
            <a:r>
              <a:rPr lang="pl" dirty="0">
                <a:solidFill>
                  <a:schemeClr val="accent1"/>
                </a:solidFill>
                <a:latin typeface="Poppins ExtraBold"/>
                <a:ea typeface="Poppins ExtraBold"/>
                <a:cs typeface="Poppins ExtraBold"/>
                <a:sym typeface="Poppins ExtraBold"/>
              </a:rPr>
              <a:t>million</a:t>
            </a:r>
            <a:endParaRPr dirty="0">
              <a:solidFill>
                <a:schemeClr val="accent1"/>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1200" dirty="0">
                <a:solidFill>
                  <a:srgbClr val="282F52"/>
                </a:solidFill>
                <a:latin typeface="Poppins SemiBold"/>
                <a:ea typeface="Poppins SemiBold"/>
                <a:cs typeface="Poppins SemiBold"/>
                <a:sym typeface="Poppins SemiBold"/>
              </a:rPr>
              <a:t>3.2% </a:t>
            </a:r>
            <a:r>
              <a:rPr lang="en-GB" sz="1200" dirty="0">
                <a:solidFill>
                  <a:srgbClr val="282F52"/>
                </a:solidFill>
                <a:latin typeface="Poppins SemiBold"/>
                <a:ea typeface="Poppins SemiBold"/>
                <a:cs typeface="Poppins SemiBold"/>
                <a:sym typeface="Poppins SemiBold"/>
              </a:rPr>
              <a:t>of the world's population</a:t>
            </a:r>
            <a:endParaRPr sz="1100" dirty="0">
              <a:solidFill>
                <a:srgbClr val="282F52"/>
              </a:solidFill>
              <a:latin typeface="Poppins"/>
              <a:ea typeface="Poppins"/>
              <a:cs typeface="Poppins"/>
              <a:sym typeface="Poppins"/>
            </a:endParaRPr>
          </a:p>
        </p:txBody>
      </p:sp>
      <p:sp>
        <p:nvSpPr>
          <p:cNvPr id="8" name="Google Shape;322;p47">
            <a:extLst>
              <a:ext uri="{FF2B5EF4-FFF2-40B4-BE49-F238E27FC236}">
                <a16:creationId xmlns:a16="http://schemas.microsoft.com/office/drawing/2014/main" id="{CFD29909-E5A1-CB87-BFE4-C35E0407FF72}"/>
              </a:ext>
            </a:extLst>
          </p:cNvPr>
          <p:cNvSpPr txBox="1"/>
          <p:nvPr/>
        </p:nvSpPr>
        <p:spPr>
          <a:xfrm>
            <a:off x="789368" y="5935677"/>
            <a:ext cx="6500700" cy="6463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pl" sz="1000" dirty="0">
                <a:solidFill>
                  <a:schemeClr val="tx1"/>
                </a:solidFill>
                <a:latin typeface="+mj-lt"/>
                <a:ea typeface="Poppins"/>
                <a:cs typeface="Poppins"/>
                <a:sym typeface="Poppins"/>
              </a:rPr>
              <a:t>"Global Prevalence of Blindness and Severe Visual Impairment from 1990 to 2020: Systematic Review and Meta-analysis", Investigative Ophthalmology &amp; Visual Science (IOVS) journal.</a:t>
            </a:r>
            <a:endParaRPr sz="1000" dirty="0">
              <a:solidFill>
                <a:schemeClr val="tx1"/>
              </a:solidFill>
              <a:latin typeface="+mj-lt"/>
              <a:ea typeface="Poppins"/>
              <a:cs typeface="Poppins"/>
              <a:sym typeface="Poppins"/>
            </a:endParaRPr>
          </a:p>
        </p:txBody>
      </p:sp>
    </p:spTree>
    <p:extLst>
      <p:ext uri="{BB962C8B-B14F-4D97-AF65-F5344CB8AC3E}">
        <p14:creationId xmlns:p14="http://schemas.microsoft.com/office/powerpoint/2010/main" val="1762108292"/>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CE0A-CA9D-1770-62BD-12589A3E4F4B}"/>
            </a:ext>
          </a:extLst>
        </p:cNvPr>
        <p:cNvGrpSpPr/>
        <p:nvPr/>
      </p:nvGrpSpPr>
      <p:grpSpPr>
        <a:xfrm>
          <a:off x="0" y="0"/>
          <a:ext cx="0" cy="0"/>
          <a:chOff x="0" y="0"/>
          <a:chExt cx="0" cy="0"/>
        </a:xfrm>
      </p:grpSpPr>
      <p:sp>
        <p:nvSpPr>
          <p:cNvPr id="6" name="Google Shape;320;p47">
            <a:extLst>
              <a:ext uri="{FF2B5EF4-FFF2-40B4-BE49-F238E27FC236}">
                <a16:creationId xmlns:a16="http://schemas.microsoft.com/office/drawing/2014/main" id="{0C4D2BE3-69A8-BC16-07D0-D0A2411CAA09}"/>
              </a:ext>
            </a:extLst>
          </p:cNvPr>
          <p:cNvSpPr txBox="1"/>
          <p:nvPr/>
        </p:nvSpPr>
        <p:spPr>
          <a:xfrm>
            <a:off x="6257291" y="2021742"/>
            <a:ext cx="1811700" cy="30069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dirty="0" err="1">
                <a:solidFill>
                  <a:srgbClr val="282F52"/>
                </a:solidFill>
                <a:latin typeface="Poppins SemiBold"/>
                <a:ea typeface="Poppins SemiBold"/>
                <a:cs typeface="Poppins SemiBold"/>
                <a:sym typeface="Poppins SemiBold"/>
              </a:rPr>
              <a:t>Color</a:t>
            </a:r>
            <a:r>
              <a:rPr lang="en-GB" dirty="0">
                <a:solidFill>
                  <a:srgbClr val="282F52"/>
                </a:solidFill>
                <a:latin typeface="Poppins SemiBold"/>
                <a:ea typeface="Poppins SemiBold"/>
                <a:cs typeface="Poppins SemiBold"/>
                <a:sym typeface="Poppins SemiBold"/>
              </a:rPr>
              <a:t> vision impairments</a:t>
            </a:r>
            <a:endParaRPr dirty="0">
              <a:solidFill>
                <a:srgbClr val="282F52"/>
              </a:solidFill>
              <a:latin typeface="Poppins SemiBold"/>
              <a:ea typeface="Poppins SemiBold"/>
              <a:cs typeface="Poppins SemiBold"/>
              <a:sym typeface="Poppins SemiBold"/>
            </a:endParaRPr>
          </a:p>
          <a:p>
            <a:pPr marL="0" lvl="0" indent="0" algn="ctr" rtl="0">
              <a:lnSpc>
                <a:spcPct val="150000"/>
              </a:lnSpc>
              <a:spcBef>
                <a:spcPts val="0"/>
              </a:spcBef>
              <a:spcAft>
                <a:spcPts val="0"/>
              </a:spcAft>
              <a:buNone/>
            </a:pPr>
            <a:endParaRPr sz="2400"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2400" dirty="0">
                <a:solidFill>
                  <a:srgbClr val="282F52"/>
                </a:solidFill>
                <a:latin typeface="Poppins ExtraBold"/>
                <a:ea typeface="Poppins ExtraBold"/>
                <a:cs typeface="Poppins ExtraBold"/>
                <a:sym typeface="Poppins ExtraBold"/>
              </a:rPr>
              <a:t>300-350 </a:t>
            </a:r>
            <a:r>
              <a:rPr lang="pl" dirty="0">
                <a:solidFill>
                  <a:srgbClr val="282F52"/>
                </a:solidFill>
                <a:latin typeface="Poppins ExtraBold"/>
                <a:ea typeface="Poppins ExtraBold"/>
                <a:cs typeface="Poppins ExtraBold"/>
                <a:sym typeface="Poppins ExtraBold"/>
              </a:rPr>
              <a:t>million</a:t>
            </a:r>
            <a:endParaRPr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1200" dirty="0">
                <a:solidFill>
                  <a:srgbClr val="282F52"/>
                </a:solidFill>
                <a:latin typeface="Poppins SemiBold"/>
                <a:ea typeface="Poppins SemiBold"/>
                <a:cs typeface="Poppins SemiBold"/>
                <a:sym typeface="Poppins SemiBold"/>
              </a:rPr>
              <a:t>3.8-4.4% </a:t>
            </a:r>
            <a:r>
              <a:rPr lang="en-GB" sz="1200" dirty="0">
                <a:solidFill>
                  <a:srgbClr val="282F52"/>
                </a:solidFill>
                <a:latin typeface="Poppins SemiBold"/>
                <a:ea typeface="Poppins SemiBold"/>
                <a:cs typeface="Poppins SemiBold"/>
                <a:sym typeface="Poppins SemiBold"/>
              </a:rPr>
              <a:t>of the world's population</a:t>
            </a:r>
            <a:endParaRPr sz="1100" dirty="0">
              <a:solidFill>
                <a:srgbClr val="282F52"/>
              </a:solidFill>
              <a:latin typeface="Poppins"/>
              <a:ea typeface="Poppins"/>
              <a:cs typeface="Poppins"/>
              <a:sym typeface="Poppins"/>
            </a:endParaRPr>
          </a:p>
        </p:txBody>
      </p:sp>
      <p:pic>
        <p:nvPicPr>
          <p:cNvPr id="5" name="Google Shape;329;p48">
            <a:extLst>
              <a:ext uri="{FF2B5EF4-FFF2-40B4-BE49-F238E27FC236}">
                <a16:creationId xmlns:a16="http://schemas.microsoft.com/office/drawing/2014/main" id="{C911F2F8-54B6-B0E9-FF57-312EB350B2A4}"/>
              </a:ext>
            </a:extLst>
          </p:cNvPr>
          <p:cNvPicPr preferRelativeResize="0"/>
          <p:nvPr/>
        </p:nvPicPr>
        <p:blipFill>
          <a:blip r:embed="rId2">
            <a:alphaModFix/>
          </a:blip>
          <a:stretch>
            <a:fillRect/>
          </a:stretch>
        </p:blipFill>
        <p:spPr>
          <a:xfrm>
            <a:off x="2982810" y="1595204"/>
            <a:ext cx="1469822" cy="3667591"/>
          </a:xfrm>
          <a:prstGeom prst="rect">
            <a:avLst/>
          </a:prstGeom>
          <a:noFill/>
          <a:ln>
            <a:noFill/>
          </a:ln>
        </p:spPr>
      </p:pic>
      <p:sp>
        <p:nvSpPr>
          <p:cNvPr id="9" name="pole tekstowe 8">
            <a:extLst>
              <a:ext uri="{FF2B5EF4-FFF2-40B4-BE49-F238E27FC236}">
                <a16:creationId xmlns:a16="http://schemas.microsoft.com/office/drawing/2014/main" id="{2AA3D574-911E-33FC-1778-07E818321FC1}"/>
              </a:ext>
            </a:extLst>
          </p:cNvPr>
          <p:cNvSpPr txBox="1"/>
          <p:nvPr/>
        </p:nvSpPr>
        <p:spPr>
          <a:xfrm>
            <a:off x="1404632" y="5914736"/>
            <a:ext cx="6096000" cy="400110"/>
          </a:xfrm>
          <a:prstGeom prst="rect">
            <a:avLst/>
          </a:prstGeom>
          <a:noFill/>
        </p:spPr>
        <p:txBody>
          <a:bodyPr wrap="square">
            <a:spAutoFit/>
          </a:bodyPr>
          <a:lstStyle/>
          <a:p>
            <a:r>
              <a:rPr lang="en-GB" sz="1000" dirty="0" err="1"/>
              <a:t>Colorblind</a:t>
            </a:r>
            <a:r>
              <a:rPr lang="en-GB" sz="1000" dirty="0"/>
              <a:t> People Population! Statistics: </a:t>
            </a:r>
            <a:r>
              <a:rPr lang="en-GB" sz="1000" dirty="0">
                <a:hlinkClick r:id="rId3"/>
              </a:rPr>
              <a:t>https://www.colorblindguide.com/feed/page/3</a:t>
            </a:r>
            <a:r>
              <a:rPr lang="pl-PL" sz="1000" dirty="0"/>
              <a:t> </a:t>
            </a:r>
            <a:endParaRPr lang="en-GB" sz="1000" dirty="0"/>
          </a:p>
          <a:p>
            <a:r>
              <a:rPr lang="en-GB" sz="1000" dirty="0"/>
              <a:t>Clinton Eye </a:t>
            </a:r>
            <a:r>
              <a:rPr lang="en-GB" sz="1000" dirty="0" err="1"/>
              <a:t>Center</a:t>
            </a:r>
            <a:r>
              <a:rPr lang="en-GB" sz="1000" dirty="0"/>
              <a:t>: </a:t>
            </a:r>
            <a:r>
              <a:rPr lang="en-GB" sz="1000" dirty="0">
                <a:hlinkClick r:id="rId4"/>
              </a:rPr>
              <a:t>https://clintoneye.com/services/color-blindness/</a:t>
            </a:r>
            <a:r>
              <a:rPr lang="pl-PL" sz="1000" dirty="0"/>
              <a:t> </a:t>
            </a:r>
            <a:endParaRPr lang="en-GB" sz="1000" dirty="0"/>
          </a:p>
        </p:txBody>
      </p:sp>
    </p:spTree>
    <p:extLst>
      <p:ext uri="{BB962C8B-B14F-4D97-AF65-F5344CB8AC3E}">
        <p14:creationId xmlns:p14="http://schemas.microsoft.com/office/powerpoint/2010/main" val="723516254"/>
      </p:ext>
    </p:extLst>
  </p:cSld>
  <p:clrMapOvr>
    <a:masterClrMapping/>
  </p:clrMapOvr>
  <p:transition spd="slow">
    <p:push/>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68F05-B89A-A7A3-05DF-3CB404B861C4}"/>
            </a:ext>
          </a:extLst>
        </p:cNvPr>
        <p:cNvGrpSpPr/>
        <p:nvPr/>
      </p:nvGrpSpPr>
      <p:grpSpPr>
        <a:xfrm>
          <a:off x="0" y="0"/>
          <a:ext cx="0" cy="0"/>
          <a:chOff x="0" y="0"/>
          <a:chExt cx="0" cy="0"/>
        </a:xfrm>
      </p:grpSpPr>
      <p:sp>
        <p:nvSpPr>
          <p:cNvPr id="9" name="pole tekstowe 8">
            <a:extLst>
              <a:ext uri="{FF2B5EF4-FFF2-40B4-BE49-F238E27FC236}">
                <a16:creationId xmlns:a16="http://schemas.microsoft.com/office/drawing/2014/main" id="{BB27DBAF-EC06-DCAD-9771-71F9E6EE946D}"/>
              </a:ext>
            </a:extLst>
          </p:cNvPr>
          <p:cNvSpPr txBox="1"/>
          <p:nvPr/>
        </p:nvSpPr>
        <p:spPr>
          <a:xfrm>
            <a:off x="1404632" y="5914736"/>
            <a:ext cx="6096000" cy="246221"/>
          </a:xfrm>
          <a:prstGeom prst="rect">
            <a:avLst/>
          </a:prstGeom>
          <a:noFill/>
        </p:spPr>
        <p:txBody>
          <a:bodyPr wrap="square">
            <a:spAutoFit/>
          </a:bodyPr>
          <a:lstStyle/>
          <a:p>
            <a:r>
              <a:rPr lang="en-GB" sz="1000" dirty="0"/>
              <a:t>Statistical data from WHO and the World Bank</a:t>
            </a:r>
          </a:p>
        </p:txBody>
      </p:sp>
      <p:pic>
        <p:nvPicPr>
          <p:cNvPr id="2" name="Google Shape;337;p49">
            <a:extLst>
              <a:ext uri="{FF2B5EF4-FFF2-40B4-BE49-F238E27FC236}">
                <a16:creationId xmlns:a16="http://schemas.microsoft.com/office/drawing/2014/main" id="{5FD982B2-9443-1AF8-A81D-96B0396D7908}"/>
              </a:ext>
            </a:extLst>
          </p:cNvPr>
          <p:cNvPicPr preferRelativeResize="0"/>
          <p:nvPr/>
        </p:nvPicPr>
        <p:blipFill>
          <a:blip r:embed="rId2">
            <a:alphaModFix/>
          </a:blip>
          <a:stretch>
            <a:fillRect/>
          </a:stretch>
        </p:blipFill>
        <p:spPr>
          <a:xfrm>
            <a:off x="2507381" y="1306268"/>
            <a:ext cx="2439725" cy="4245464"/>
          </a:xfrm>
          <a:prstGeom prst="rect">
            <a:avLst/>
          </a:prstGeom>
          <a:noFill/>
          <a:ln>
            <a:noFill/>
          </a:ln>
        </p:spPr>
      </p:pic>
      <p:sp>
        <p:nvSpPr>
          <p:cNvPr id="3" name="Google Shape;320;p47">
            <a:extLst>
              <a:ext uri="{FF2B5EF4-FFF2-40B4-BE49-F238E27FC236}">
                <a16:creationId xmlns:a16="http://schemas.microsoft.com/office/drawing/2014/main" id="{1C72EEDA-2229-2F89-C029-5429A6E83E3C}"/>
              </a:ext>
            </a:extLst>
          </p:cNvPr>
          <p:cNvSpPr txBox="1"/>
          <p:nvPr/>
        </p:nvSpPr>
        <p:spPr>
          <a:xfrm>
            <a:off x="6257291" y="2021742"/>
            <a:ext cx="1811700" cy="30069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dirty="0">
                <a:solidFill>
                  <a:srgbClr val="282F52"/>
                </a:solidFill>
                <a:latin typeface="Poppins SemiBold"/>
                <a:ea typeface="Poppins SemiBold"/>
                <a:cs typeface="Poppins SemiBold"/>
                <a:sym typeface="Poppins SemiBold"/>
              </a:rPr>
              <a:t>Deafness</a:t>
            </a:r>
            <a:endParaRPr lang="pl-PL" dirty="0">
              <a:solidFill>
                <a:srgbClr val="282F52"/>
              </a:solidFill>
              <a:latin typeface="Poppins SemiBold"/>
              <a:ea typeface="Poppins SemiBold"/>
              <a:cs typeface="Poppins SemiBold"/>
              <a:sym typeface="Poppins SemiBold"/>
            </a:endParaRPr>
          </a:p>
          <a:p>
            <a:pPr marL="0" lvl="0" indent="0" algn="ctr" rtl="0">
              <a:lnSpc>
                <a:spcPct val="150000"/>
              </a:lnSpc>
              <a:spcBef>
                <a:spcPts val="0"/>
              </a:spcBef>
              <a:spcAft>
                <a:spcPts val="0"/>
              </a:spcAft>
              <a:buNone/>
            </a:pPr>
            <a:endParaRPr dirty="0">
              <a:solidFill>
                <a:srgbClr val="282F52"/>
              </a:solidFill>
              <a:latin typeface="Poppins SemiBold"/>
              <a:ea typeface="Poppins SemiBold"/>
              <a:cs typeface="Poppins SemiBold"/>
              <a:sym typeface="Poppins SemiBold"/>
            </a:endParaRPr>
          </a:p>
          <a:p>
            <a:pPr marL="0" lvl="0" indent="0" algn="ctr" rtl="0">
              <a:lnSpc>
                <a:spcPct val="150000"/>
              </a:lnSpc>
              <a:spcBef>
                <a:spcPts val="0"/>
              </a:spcBef>
              <a:spcAft>
                <a:spcPts val="0"/>
              </a:spcAft>
              <a:buNone/>
            </a:pPr>
            <a:endParaRPr sz="2400"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2400" dirty="0">
                <a:solidFill>
                  <a:srgbClr val="282F52"/>
                </a:solidFill>
                <a:latin typeface="Poppins ExtraBold"/>
                <a:ea typeface="Poppins ExtraBold"/>
                <a:cs typeface="Poppins ExtraBold"/>
                <a:sym typeface="Poppins ExtraBold"/>
              </a:rPr>
              <a:t>70 </a:t>
            </a:r>
            <a:r>
              <a:rPr lang="pl" dirty="0">
                <a:solidFill>
                  <a:srgbClr val="282F52"/>
                </a:solidFill>
                <a:latin typeface="Poppins ExtraBold"/>
                <a:ea typeface="Poppins ExtraBold"/>
                <a:cs typeface="Poppins ExtraBold"/>
                <a:sym typeface="Poppins ExtraBold"/>
              </a:rPr>
              <a:t>million</a:t>
            </a:r>
            <a:endParaRPr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1200" dirty="0">
                <a:solidFill>
                  <a:srgbClr val="282F52"/>
                </a:solidFill>
                <a:latin typeface="Poppins SemiBold"/>
                <a:ea typeface="Poppins SemiBold"/>
                <a:cs typeface="Poppins SemiBold"/>
                <a:sym typeface="Poppins SemiBold"/>
              </a:rPr>
              <a:t>0.9% </a:t>
            </a:r>
            <a:r>
              <a:rPr lang="en-GB" sz="1200" dirty="0">
                <a:solidFill>
                  <a:srgbClr val="282F52"/>
                </a:solidFill>
                <a:latin typeface="Poppins SemiBold"/>
                <a:ea typeface="Poppins SemiBold"/>
                <a:cs typeface="Poppins SemiBold"/>
                <a:sym typeface="Poppins SemiBold"/>
              </a:rPr>
              <a:t>of the world's population</a:t>
            </a:r>
            <a:endParaRPr sz="1100" dirty="0">
              <a:solidFill>
                <a:srgbClr val="282F52"/>
              </a:solidFill>
              <a:latin typeface="Poppins"/>
              <a:ea typeface="Poppins"/>
              <a:cs typeface="Poppins"/>
              <a:sym typeface="Poppins"/>
            </a:endParaRPr>
          </a:p>
        </p:txBody>
      </p:sp>
      <p:sp>
        <p:nvSpPr>
          <p:cNvPr id="4" name="Google Shape;321;p47">
            <a:extLst>
              <a:ext uri="{FF2B5EF4-FFF2-40B4-BE49-F238E27FC236}">
                <a16:creationId xmlns:a16="http://schemas.microsoft.com/office/drawing/2014/main" id="{8BF8CC75-CF7F-5A47-B19F-B52B66005B5C}"/>
              </a:ext>
            </a:extLst>
          </p:cNvPr>
          <p:cNvSpPr txBox="1"/>
          <p:nvPr/>
        </p:nvSpPr>
        <p:spPr>
          <a:xfrm>
            <a:off x="8230466" y="2021742"/>
            <a:ext cx="1811700" cy="30069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dirty="0">
                <a:solidFill>
                  <a:srgbClr val="282F52"/>
                </a:solidFill>
                <a:latin typeface="Poppins SemiBold"/>
                <a:ea typeface="Poppins SemiBold"/>
                <a:cs typeface="Poppins SemiBold"/>
                <a:sym typeface="Poppins SemiBold"/>
              </a:rPr>
              <a:t>Hearing</a:t>
            </a:r>
            <a:r>
              <a:rPr lang="en-GB" dirty="0">
                <a:solidFill>
                  <a:srgbClr val="282F52"/>
                </a:solidFill>
                <a:latin typeface="Poppins SemiBold"/>
                <a:ea typeface="Poppins SemiBold"/>
                <a:cs typeface="Poppins SemiBold"/>
                <a:sym typeface="Poppins SemiBold"/>
              </a:rPr>
              <a:t> impairments</a:t>
            </a:r>
            <a:endParaRPr lang="pl-PL" dirty="0">
              <a:solidFill>
                <a:srgbClr val="282F52"/>
              </a:solidFill>
              <a:latin typeface="Poppins SemiBold"/>
              <a:ea typeface="Poppins SemiBold"/>
              <a:cs typeface="Poppins SemiBold"/>
              <a:sym typeface="Poppins SemiBold"/>
            </a:endParaRPr>
          </a:p>
          <a:p>
            <a:pPr marL="0" lvl="0" indent="0" algn="ctr" rtl="0">
              <a:lnSpc>
                <a:spcPct val="150000"/>
              </a:lnSpc>
              <a:spcBef>
                <a:spcPts val="0"/>
              </a:spcBef>
              <a:spcAft>
                <a:spcPts val="0"/>
              </a:spcAft>
              <a:buNone/>
            </a:pPr>
            <a:endParaRPr sz="2400"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2400" dirty="0">
                <a:solidFill>
                  <a:schemeClr val="accent1"/>
                </a:solidFill>
                <a:latin typeface="Poppins ExtraBold"/>
                <a:ea typeface="Poppins ExtraBold"/>
                <a:cs typeface="Poppins ExtraBold"/>
                <a:sym typeface="Poppins ExtraBold"/>
              </a:rPr>
              <a:t>1.5 </a:t>
            </a:r>
            <a:r>
              <a:rPr lang="pl" dirty="0">
                <a:solidFill>
                  <a:schemeClr val="accent1"/>
                </a:solidFill>
                <a:latin typeface="Poppins ExtraBold"/>
                <a:ea typeface="Poppins ExtraBold"/>
                <a:cs typeface="Poppins ExtraBold"/>
                <a:sym typeface="Poppins ExtraBold"/>
              </a:rPr>
              <a:t>bilion</a:t>
            </a:r>
            <a:endParaRPr dirty="0">
              <a:solidFill>
                <a:schemeClr val="accent1"/>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1200" dirty="0">
                <a:solidFill>
                  <a:srgbClr val="282F52"/>
                </a:solidFill>
                <a:latin typeface="Poppins SemiBold"/>
                <a:ea typeface="Poppins SemiBold"/>
                <a:cs typeface="Poppins SemiBold"/>
                <a:sym typeface="Poppins SemiBold"/>
              </a:rPr>
              <a:t>18.8% </a:t>
            </a:r>
            <a:r>
              <a:rPr lang="en-GB" sz="1200" dirty="0">
                <a:solidFill>
                  <a:srgbClr val="282F52"/>
                </a:solidFill>
                <a:latin typeface="Poppins SemiBold"/>
                <a:ea typeface="Poppins SemiBold"/>
                <a:cs typeface="Poppins SemiBold"/>
                <a:sym typeface="Poppins SemiBold"/>
              </a:rPr>
              <a:t>of the world's population</a:t>
            </a:r>
            <a:endParaRPr sz="1100" dirty="0">
              <a:solidFill>
                <a:srgbClr val="282F52"/>
              </a:solidFill>
              <a:latin typeface="Poppins"/>
              <a:ea typeface="Poppins"/>
              <a:cs typeface="Poppins"/>
              <a:sym typeface="Poppins"/>
            </a:endParaRPr>
          </a:p>
        </p:txBody>
      </p:sp>
    </p:spTree>
    <p:extLst>
      <p:ext uri="{BB962C8B-B14F-4D97-AF65-F5344CB8AC3E}">
        <p14:creationId xmlns:p14="http://schemas.microsoft.com/office/powerpoint/2010/main" val="1137414927"/>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F078F-C362-10A6-0B61-D75792787F7A}"/>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B162FFE1-E8C4-EFAD-A235-769B603CB66C}"/>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9</a:t>
            </a:fld>
            <a:endParaRPr lang="pl-PL" dirty="0"/>
          </a:p>
        </p:txBody>
      </p:sp>
      <p:sp>
        <p:nvSpPr>
          <p:cNvPr id="4" name="pole tekstowe 3">
            <a:extLst>
              <a:ext uri="{FF2B5EF4-FFF2-40B4-BE49-F238E27FC236}">
                <a16:creationId xmlns:a16="http://schemas.microsoft.com/office/drawing/2014/main" id="{6AF7C7D5-7286-3020-C373-B7FA633C6B8A}"/>
              </a:ext>
            </a:extLst>
          </p:cNvPr>
          <p:cNvSpPr txBox="1"/>
          <p:nvPr/>
        </p:nvSpPr>
        <p:spPr>
          <a:xfrm>
            <a:off x="1052067" y="1920532"/>
            <a:ext cx="5722359" cy="2620654"/>
          </a:xfrm>
          <a:prstGeom prst="rect">
            <a:avLst/>
          </a:prstGeom>
          <a:noFill/>
        </p:spPr>
        <p:txBody>
          <a:bodyPr wrap="square" rtlCol="0">
            <a:spAutoFit/>
          </a:bodyPr>
          <a:lstStyle/>
          <a:p>
            <a:r>
              <a:rPr lang="en-GB" sz="1800" dirty="0"/>
              <a:t>Principle </a:t>
            </a:r>
            <a:r>
              <a:rPr lang="pl-PL" sz="1800" dirty="0"/>
              <a:t>4</a:t>
            </a:r>
          </a:p>
          <a:p>
            <a:pPr>
              <a:lnSpc>
                <a:spcPct val="150000"/>
              </a:lnSpc>
            </a:pPr>
            <a:r>
              <a:rPr lang="en-GB" sz="4000" dirty="0"/>
              <a:t>Perceptible Information</a:t>
            </a:r>
            <a:endParaRPr lang="pl-PL" sz="4000" dirty="0"/>
          </a:p>
          <a:p>
            <a:pPr>
              <a:lnSpc>
                <a:spcPct val="150000"/>
              </a:lnSpc>
            </a:pPr>
            <a:r>
              <a:rPr lang="en-GB" sz="2000" dirty="0"/>
              <a:t>The design communicates necessary information effectively to the user, regardless of ambient conditions or the user's sensory abilities.</a:t>
            </a:r>
          </a:p>
        </p:txBody>
      </p:sp>
      <p:sp>
        <p:nvSpPr>
          <p:cNvPr id="5" name="pole tekstowe 4">
            <a:extLst>
              <a:ext uri="{FF2B5EF4-FFF2-40B4-BE49-F238E27FC236}">
                <a16:creationId xmlns:a16="http://schemas.microsoft.com/office/drawing/2014/main" id="{E877AC1D-B2BE-EF85-3371-28FA0ABE1D25}"/>
              </a:ext>
            </a:extLst>
          </p:cNvPr>
          <p:cNvSpPr txBox="1"/>
          <p:nvPr/>
        </p:nvSpPr>
        <p:spPr>
          <a:xfrm>
            <a:off x="1052067" y="4924473"/>
            <a:ext cx="6096000" cy="246221"/>
          </a:xfrm>
          <a:prstGeom prst="rect">
            <a:avLst/>
          </a:prstGeom>
          <a:noFill/>
        </p:spPr>
        <p:txBody>
          <a:bodyPr wrap="square">
            <a:spAutoFit/>
          </a:bodyPr>
          <a:lstStyle/>
          <a:p>
            <a:r>
              <a:rPr lang="en-GB" sz="1000" dirty="0">
                <a:hlinkClick r:id="rId2"/>
              </a:rPr>
              <a:t>https://ttteam5.wixsite.com/universal-design/perceptible-information</a:t>
            </a:r>
            <a:r>
              <a:rPr lang="pl-PL" sz="1000" dirty="0"/>
              <a:t> </a:t>
            </a:r>
            <a:endParaRPr lang="en-GB" sz="1000" dirty="0"/>
          </a:p>
        </p:txBody>
      </p:sp>
      <p:pic>
        <p:nvPicPr>
          <p:cNvPr id="5122" name="Picture 2">
            <a:extLst>
              <a:ext uri="{FF2B5EF4-FFF2-40B4-BE49-F238E27FC236}">
                <a16:creationId xmlns:a16="http://schemas.microsoft.com/office/drawing/2014/main" id="{6A454646-2F91-1995-3F1E-ACBBF145D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961" y="-1"/>
            <a:ext cx="4218039" cy="684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985814"/>
      </p:ext>
    </p:extLst>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4AC16-328B-3E2D-ACAD-0848C809434F}"/>
            </a:ext>
          </a:extLst>
        </p:cNvPr>
        <p:cNvGrpSpPr/>
        <p:nvPr/>
      </p:nvGrpSpPr>
      <p:grpSpPr>
        <a:xfrm>
          <a:off x="0" y="0"/>
          <a:ext cx="0" cy="0"/>
          <a:chOff x="0" y="0"/>
          <a:chExt cx="0" cy="0"/>
        </a:xfrm>
      </p:grpSpPr>
      <p:pic>
        <p:nvPicPr>
          <p:cNvPr id="2" name="Google Shape;337;p49">
            <a:extLst>
              <a:ext uri="{FF2B5EF4-FFF2-40B4-BE49-F238E27FC236}">
                <a16:creationId xmlns:a16="http://schemas.microsoft.com/office/drawing/2014/main" id="{26F5ACAA-F9DC-1F8B-D16E-4B1183E5223B}"/>
              </a:ext>
            </a:extLst>
          </p:cNvPr>
          <p:cNvPicPr preferRelativeResize="0"/>
          <p:nvPr/>
        </p:nvPicPr>
        <p:blipFill>
          <a:blip r:embed="rId2">
            <a:alphaModFix/>
          </a:blip>
          <a:stretch>
            <a:fillRect/>
          </a:stretch>
        </p:blipFill>
        <p:spPr>
          <a:xfrm>
            <a:off x="2507381" y="1306268"/>
            <a:ext cx="2439725" cy="4245464"/>
          </a:xfrm>
          <a:prstGeom prst="rect">
            <a:avLst/>
          </a:prstGeom>
          <a:noFill/>
          <a:ln>
            <a:noFill/>
          </a:ln>
        </p:spPr>
      </p:pic>
      <p:sp>
        <p:nvSpPr>
          <p:cNvPr id="11" name="pole tekstowe 10">
            <a:extLst>
              <a:ext uri="{FF2B5EF4-FFF2-40B4-BE49-F238E27FC236}">
                <a16:creationId xmlns:a16="http://schemas.microsoft.com/office/drawing/2014/main" id="{44EFE201-1118-36DB-19B5-01FA74317CC0}"/>
              </a:ext>
            </a:extLst>
          </p:cNvPr>
          <p:cNvSpPr txBox="1"/>
          <p:nvPr/>
        </p:nvSpPr>
        <p:spPr>
          <a:xfrm>
            <a:off x="5564222" y="2151727"/>
            <a:ext cx="5616102" cy="2554545"/>
          </a:xfrm>
          <a:prstGeom prst="rect">
            <a:avLst/>
          </a:prstGeom>
          <a:noFill/>
        </p:spPr>
        <p:txBody>
          <a:bodyPr wrap="square">
            <a:spAutoFit/>
          </a:bodyPr>
          <a:lstStyle/>
          <a:p>
            <a:r>
              <a:rPr lang="en-GB" sz="2000" dirty="0"/>
              <a:t>For some people who are deaf from birth, </a:t>
            </a:r>
            <a:r>
              <a:rPr lang="en-GB" sz="2000" b="1" dirty="0"/>
              <a:t>auditory languages </a:t>
            </a:r>
            <a:r>
              <a:rPr lang="en-GB" sz="2000" dirty="0"/>
              <a:t>(e.g., Polish, English, etc.) along with their visual written forms, are foreign languages.</a:t>
            </a:r>
            <a:endParaRPr lang="pl-PL" sz="2000" dirty="0"/>
          </a:p>
          <a:p>
            <a:endParaRPr lang="pl-PL" sz="2000" dirty="0"/>
          </a:p>
          <a:p>
            <a:r>
              <a:rPr lang="en-GB" sz="2000" b="1" dirty="0"/>
              <a:t>The native language is sign language </a:t>
            </a:r>
            <a:r>
              <a:rPr lang="en-GB" sz="2000" dirty="0"/>
              <a:t>(e.g., Polish Sign Language).This is an additional factor of exclusion.</a:t>
            </a:r>
          </a:p>
        </p:txBody>
      </p:sp>
    </p:spTree>
    <p:extLst>
      <p:ext uri="{BB962C8B-B14F-4D97-AF65-F5344CB8AC3E}">
        <p14:creationId xmlns:p14="http://schemas.microsoft.com/office/powerpoint/2010/main" val="622727316"/>
      </p:ext>
    </p:extLst>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2D4E9-7991-E6E9-4609-2D376C5F39EB}"/>
            </a:ext>
          </a:extLst>
        </p:cNvPr>
        <p:cNvGrpSpPr/>
        <p:nvPr/>
      </p:nvGrpSpPr>
      <p:grpSpPr>
        <a:xfrm>
          <a:off x="0" y="0"/>
          <a:ext cx="0" cy="0"/>
          <a:chOff x="0" y="0"/>
          <a:chExt cx="0" cy="0"/>
        </a:xfrm>
      </p:grpSpPr>
      <p:sp>
        <p:nvSpPr>
          <p:cNvPr id="9" name="pole tekstowe 8">
            <a:extLst>
              <a:ext uri="{FF2B5EF4-FFF2-40B4-BE49-F238E27FC236}">
                <a16:creationId xmlns:a16="http://schemas.microsoft.com/office/drawing/2014/main" id="{554E00D6-8287-62CD-5940-8FE0FEDEB157}"/>
              </a:ext>
            </a:extLst>
          </p:cNvPr>
          <p:cNvSpPr txBox="1"/>
          <p:nvPr/>
        </p:nvSpPr>
        <p:spPr>
          <a:xfrm>
            <a:off x="1404632" y="5914736"/>
            <a:ext cx="6096000" cy="246221"/>
          </a:xfrm>
          <a:prstGeom prst="rect">
            <a:avLst/>
          </a:prstGeom>
          <a:noFill/>
        </p:spPr>
        <p:txBody>
          <a:bodyPr wrap="square">
            <a:spAutoFit/>
          </a:bodyPr>
          <a:lstStyle/>
          <a:p>
            <a:r>
              <a:rPr lang="en-GB" sz="1000" dirty="0"/>
              <a:t>Statistical data from WHO and the World Bank</a:t>
            </a:r>
          </a:p>
        </p:txBody>
      </p:sp>
      <p:sp>
        <p:nvSpPr>
          <p:cNvPr id="3" name="Google Shape;320;p47">
            <a:extLst>
              <a:ext uri="{FF2B5EF4-FFF2-40B4-BE49-F238E27FC236}">
                <a16:creationId xmlns:a16="http://schemas.microsoft.com/office/drawing/2014/main" id="{0085D021-9A9C-059C-036D-414B1BBAED83}"/>
              </a:ext>
            </a:extLst>
          </p:cNvPr>
          <p:cNvSpPr txBox="1"/>
          <p:nvPr/>
        </p:nvSpPr>
        <p:spPr>
          <a:xfrm>
            <a:off x="6502385" y="1925550"/>
            <a:ext cx="2973874" cy="30069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dirty="0">
                <a:solidFill>
                  <a:srgbClr val="282F52"/>
                </a:solidFill>
                <a:latin typeface="Poppins SemiBold"/>
                <a:ea typeface="Poppins SemiBold"/>
                <a:cs typeface="Poppins SemiBold"/>
                <a:sym typeface="Poppins SemiBold"/>
              </a:rPr>
              <a:t>Disabilities of the musculoskeletal system, mobility, and body structure</a:t>
            </a:r>
            <a:endParaRPr dirty="0">
              <a:solidFill>
                <a:srgbClr val="282F52"/>
              </a:solidFill>
              <a:latin typeface="Poppins SemiBold"/>
              <a:ea typeface="Poppins SemiBold"/>
              <a:cs typeface="Poppins SemiBold"/>
              <a:sym typeface="Poppins SemiBold"/>
            </a:endParaRPr>
          </a:p>
          <a:p>
            <a:pPr marL="0" lvl="0" indent="0" algn="ctr" rtl="0">
              <a:lnSpc>
                <a:spcPct val="150000"/>
              </a:lnSpc>
              <a:spcBef>
                <a:spcPts val="0"/>
              </a:spcBef>
              <a:spcAft>
                <a:spcPts val="0"/>
              </a:spcAft>
              <a:buNone/>
            </a:pPr>
            <a:endParaRPr sz="2400"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2400" dirty="0">
                <a:solidFill>
                  <a:srgbClr val="282F52"/>
                </a:solidFill>
                <a:latin typeface="Poppins ExtraBold"/>
                <a:ea typeface="Poppins ExtraBold"/>
                <a:cs typeface="Poppins ExtraBold"/>
                <a:sym typeface="Poppins ExtraBold"/>
              </a:rPr>
              <a:t>&gt;1 </a:t>
            </a:r>
            <a:r>
              <a:rPr lang="pl" dirty="0">
                <a:solidFill>
                  <a:srgbClr val="282F52"/>
                </a:solidFill>
                <a:latin typeface="Poppins ExtraBold"/>
                <a:ea typeface="Poppins ExtraBold"/>
                <a:cs typeface="Poppins ExtraBold"/>
                <a:sym typeface="Poppins ExtraBold"/>
              </a:rPr>
              <a:t>bilion</a:t>
            </a:r>
            <a:endParaRPr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1200" dirty="0">
                <a:solidFill>
                  <a:srgbClr val="282F52"/>
                </a:solidFill>
                <a:latin typeface="Poppins SemiBold"/>
                <a:ea typeface="Poppins SemiBold"/>
                <a:cs typeface="Poppins SemiBold"/>
                <a:sym typeface="Poppins SemiBold"/>
              </a:rPr>
              <a:t>12.5% </a:t>
            </a:r>
            <a:r>
              <a:rPr lang="en-GB" sz="1200" dirty="0">
                <a:solidFill>
                  <a:srgbClr val="282F52"/>
                </a:solidFill>
                <a:latin typeface="Poppins SemiBold"/>
                <a:ea typeface="Poppins SemiBold"/>
                <a:cs typeface="Poppins SemiBold"/>
                <a:sym typeface="Poppins SemiBold"/>
              </a:rPr>
              <a:t>of the world's population</a:t>
            </a:r>
            <a:endParaRPr sz="1100" dirty="0">
              <a:solidFill>
                <a:srgbClr val="282F52"/>
              </a:solidFill>
              <a:latin typeface="Poppins"/>
              <a:ea typeface="Poppins"/>
              <a:cs typeface="Poppins"/>
              <a:sym typeface="Poppins"/>
            </a:endParaRPr>
          </a:p>
        </p:txBody>
      </p:sp>
      <p:pic>
        <p:nvPicPr>
          <p:cNvPr id="5" name="Google Shape;351;p51">
            <a:extLst>
              <a:ext uri="{FF2B5EF4-FFF2-40B4-BE49-F238E27FC236}">
                <a16:creationId xmlns:a16="http://schemas.microsoft.com/office/drawing/2014/main" id="{60E6B890-C465-BBE7-395D-CF5FE652551E}"/>
              </a:ext>
            </a:extLst>
          </p:cNvPr>
          <p:cNvPicPr preferRelativeResize="0"/>
          <p:nvPr/>
        </p:nvPicPr>
        <p:blipFill>
          <a:blip r:embed="rId2">
            <a:alphaModFix/>
          </a:blip>
          <a:stretch>
            <a:fillRect/>
          </a:stretch>
        </p:blipFill>
        <p:spPr>
          <a:xfrm>
            <a:off x="2121032" y="1563124"/>
            <a:ext cx="2600125" cy="3615799"/>
          </a:xfrm>
          <a:prstGeom prst="rect">
            <a:avLst/>
          </a:prstGeom>
          <a:noFill/>
          <a:ln>
            <a:noFill/>
          </a:ln>
        </p:spPr>
      </p:pic>
    </p:spTree>
    <p:extLst>
      <p:ext uri="{BB962C8B-B14F-4D97-AF65-F5344CB8AC3E}">
        <p14:creationId xmlns:p14="http://schemas.microsoft.com/office/powerpoint/2010/main" val="2908119412"/>
      </p:ext>
    </p:extLst>
  </p:cSld>
  <p:clrMapOvr>
    <a:masterClrMapping/>
  </p:clrMapOvr>
  <p:transition spd="slow">
    <p:push/>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96FB9-194A-44C7-2449-1B1A83BE1AC1}"/>
            </a:ext>
          </a:extLst>
        </p:cNvPr>
        <p:cNvGrpSpPr/>
        <p:nvPr/>
      </p:nvGrpSpPr>
      <p:grpSpPr>
        <a:xfrm>
          <a:off x="0" y="0"/>
          <a:ext cx="0" cy="0"/>
          <a:chOff x="0" y="0"/>
          <a:chExt cx="0" cy="0"/>
        </a:xfrm>
      </p:grpSpPr>
      <p:sp>
        <p:nvSpPr>
          <p:cNvPr id="9" name="pole tekstowe 8">
            <a:extLst>
              <a:ext uri="{FF2B5EF4-FFF2-40B4-BE49-F238E27FC236}">
                <a16:creationId xmlns:a16="http://schemas.microsoft.com/office/drawing/2014/main" id="{A98AEEE8-581D-E997-D3BA-111B52DEAE8C}"/>
              </a:ext>
            </a:extLst>
          </p:cNvPr>
          <p:cNvSpPr txBox="1"/>
          <p:nvPr/>
        </p:nvSpPr>
        <p:spPr>
          <a:xfrm>
            <a:off x="1404632" y="5914736"/>
            <a:ext cx="6096000" cy="400110"/>
          </a:xfrm>
          <a:prstGeom prst="rect">
            <a:avLst/>
          </a:prstGeom>
          <a:noFill/>
        </p:spPr>
        <p:txBody>
          <a:bodyPr wrap="square">
            <a:spAutoFit/>
          </a:bodyPr>
          <a:lstStyle/>
          <a:p>
            <a:r>
              <a:rPr lang="en-GB" sz="1000" dirty="0"/>
              <a:t>Global, regional, and national burden of disorders affecting the nervous system, 1990–2021: a systematic analysis for the Global Burden of Disease Study 2021 - The Lancet Neurology </a:t>
            </a:r>
          </a:p>
        </p:txBody>
      </p:sp>
      <p:sp>
        <p:nvSpPr>
          <p:cNvPr id="3" name="Google Shape;320;p47">
            <a:extLst>
              <a:ext uri="{FF2B5EF4-FFF2-40B4-BE49-F238E27FC236}">
                <a16:creationId xmlns:a16="http://schemas.microsoft.com/office/drawing/2014/main" id="{EDD62490-6EE5-CABE-E0EB-D0E8E4AF2EC4}"/>
              </a:ext>
            </a:extLst>
          </p:cNvPr>
          <p:cNvSpPr txBox="1"/>
          <p:nvPr/>
        </p:nvSpPr>
        <p:spPr>
          <a:xfrm>
            <a:off x="6502385" y="1925550"/>
            <a:ext cx="2973874" cy="30069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dirty="0">
                <a:solidFill>
                  <a:srgbClr val="282F52"/>
                </a:solidFill>
                <a:latin typeface="Poppins SemiBold"/>
                <a:ea typeface="Poppins SemiBold"/>
                <a:cs typeface="Poppins SemiBold"/>
                <a:sym typeface="Poppins SemiBold"/>
              </a:rPr>
              <a:t>Neurological and cognitive issues</a:t>
            </a:r>
            <a:endParaRPr lang="pl-PL" dirty="0">
              <a:solidFill>
                <a:srgbClr val="282F52"/>
              </a:solidFill>
              <a:latin typeface="Poppins SemiBold"/>
              <a:ea typeface="Poppins SemiBold"/>
              <a:cs typeface="Poppins SemiBold"/>
              <a:sym typeface="Poppins SemiBold"/>
            </a:endParaRPr>
          </a:p>
          <a:p>
            <a:pPr marL="0" lvl="0" indent="0" algn="ctr" rtl="0">
              <a:lnSpc>
                <a:spcPct val="150000"/>
              </a:lnSpc>
              <a:spcBef>
                <a:spcPts val="0"/>
              </a:spcBef>
              <a:spcAft>
                <a:spcPts val="0"/>
              </a:spcAft>
              <a:buNone/>
            </a:pPr>
            <a:r>
              <a:rPr lang="en-GB" sz="1000" dirty="0">
                <a:solidFill>
                  <a:srgbClr val="282F52"/>
                </a:solidFill>
                <a:latin typeface="Poppins SemiBold"/>
                <a:ea typeface="Poppins ExtraBold"/>
                <a:cs typeface="Poppins SemiBold"/>
                <a:sym typeface="Poppins SemiBold"/>
              </a:rPr>
              <a:t>(a total of 37 issues)</a:t>
            </a:r>
            <a:endParaRPr lang="pl-PL" sz="1000" dirty="0">
              <a:solidFill>
                <a:srgbClr val="282F52"/>
              </a:solidFill>
              <a:latin typeface="Poppins SemiBold"/>
              <a:ea typeface="Poppins ExtraBold"/>
              <a:cs typeface="Poppins SemiBold"/>
              <a:sym typeface="Poppins SemiBold"/>
            </a:endParaRPr>
          </a:p>
          <a:p>
            <a:pPr marL="0" lvl="0" indent="0" algn="ctr" rtl="0">
              <a:lnSpc>
                <a:spcPct val="150000"/>
              </a:lnSpc>
              <a:spcBef>
                <a:spcPts val="0"/>
              </a:spcBef>
              <a:spcAft>
                <a:spcPts val="0"/>
              </a:spcAft>
              <a:buNone/>
            </a:pPr>
            <a:endParaRPr sz="2400"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2400" dirty="0">
                <a:solidFill>
                  <a:srgbClr val="282F52"/>
                </a:solidFill>
                <a:latin typeface="Poppins ExtraBold"/>
                <a:ea typeface="Poppins ExtraBold"/>
                <a:cs typeface="Poppins ExtraBold"/>
                <a:sym typeface="Poppins ExtraBold"/>
              </a:rPr>
              <a:t>3.4 </a:t>
            </a:r>
            <a:r>
              <a:rPr lang="pl" dirty="0">
                <a:solidFill>
                  <a:srgbClr val="282F52"/>
                </a:solidFill>
                <a:latin typeface="Poppins ExtraBold"/>
                <a:ea typeface="Poppins ExtraBold"/>
                <a:cs typeface="Poppins ExtraBold"/>
                <a:sym typeface="Poppins ExtraBold"/>
              </a:rPr>
              <a:t>bilion</a:t>
            </a:r>
            <a:endParaRPr dirty="0">
              <a:solidFill>
                <a:srgbClr val="282F52"/>
              </a:solidFill>
              <a:latin typeface="Poppins ExtraBold"/>
              <a:ea typeface="Poppins ExtraBold"/>
              <a:cs typeface="Poppins ExtraBold"/>
              <a:sym typeface="Poppins ExtraBold"/>
            </a:endParaRPr>
          </a:p>
          <a:p>
            <a:pPr marL="0" lvl="0" indent="0" algn="ctr" rtl="0">
              <a:lnSpc>
                <a:spcPct val="150000"/>
              </a:lnSpc>
              <a:spcBef>
                <a:spcPts val="0"/>
              </a:spcBef>
              <a:spcAft>
                <a:spcPts val="0"/>
              </a:spcAft>
              <a:buNone/>
            </a:pPr>
            <a:r>
              <a:rPr lang="pl" sz="1200" dirty="0">
                <a:solidFill>
                  <a:srgbClr val="282F52"/>
                </a:solidFill>
                <a:latin typeface="Poppins SemiBold"/>
                <a:ea typeface="Poppins SemiBold"/>
                <a:cs typeface="Poppins SemiBold"/>
                <a:sym typeface="Poppins SemiBold"/>
              </a:rPr>
              <a:t>43% </a:t>
            </a:r>
            <a:r>
              <a:rPr lang="en-GB" sz="1200" dirty="0">
                <a:solidFill>
                  <a:srgbClr val="282F52"/>
                </a:solidFill>
                <a:latin typeface="Poppins SemiBold"/>
                <a:ea typeface="Poppins SemiBold"/>
                <a:cs typeface="Poppins SemiBold"/>
                <a:sym typeface="Poppins SemiBold"/>
              </a:rPr>
              <a:t>of the world's population</a:t>
            </a:r>
            <a:endParaRPr sz="1100" dirty="0">
              <a:solidFill>
                <a:srgbClr val="282F52"/>
              </a:solidFill>
              <a:latin typeface="Poppins"/>
              <a:ea typeface="Poppins"/>
              <a:cs typeface="Poppins"/>
              <a:sym typeface="Poppins"/>
            </a:endParaRPr>
          </a:p>
        </p:txBody>
      </p:sp>
      <p:pic>
        <p:nvPicPr>
          <p:cNvPr id="2" name="Google Shape;358;p52">
            <a:extLst>
              <a:ext uri="{FF2B5EF4-FFF2-40B4-BE49-F238E27FC236}">
                <a16:creationId xmlns:a16="http://schemas.microsoft.com/office/drawing/2014/main" id="{5DB7D123-AB52-C792-298B-137E394BE2F6}"/>
              </a:ext>
            </a:extLst>
          </p:cNvPr>
          <p:cNvPicPr preferRelativeResize="0"/>
          <p:nvPr/>
        </p:nvPicPr>
        <p:blipFill>
          <a:blip r:embed="rId2">
            <a:alphaModFix/>
          </a:blip>
          <a:stretch>
            <a:fillRect/>
          </a:stretch>
        </p:blipFill>
        <p:spPr>
          <a:xfrm>
            <a:off x="2483162" y="1663826"/>
            <a:ext cx="1531118" cy="3530348"/>
          </a:xfrm>
          <a:prstGeom prst="rect">
            <a:avLst/>
          </a:prstGeom>
          <a:noFill/>
          <a:ln>
            <a:noFill/>
          </a:ln>
        </p:spPr>
      </p:pic>
    </p:spTree>
    <p:extLst>
      <p:ext uri="{BB962C8B-B14F-4D97-AF65-F5344CB8AC3E}">
        <p14:creationId xmlns:p14="http://schemas.microsoft.com/office/powerpoint/2010/main" val="1699888109"/>
      </p:ext>
    </p:extLst>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535E2-7E7C-77F4-659F-71A53BD8FDB5}"/>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B56914A2-C5C5-BEBC-A121-A093C7EA5658}"/>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93</a:t>
            </a:fld>
            <a:endParaRPr lang="pl-PL" dirty="0"/>
          </a:p>
        </p:txBody>
      </p:sp>
      <p:pic>
        <p:nvPicPr>
          <p:cNvPr id="3" name="Group 23" descr="preencoded.png">
            <a:extLst>
              <a:ext uri="{FF2B5EF4-FFF2-40B4-BE49-F238E27FC236}">
                <a16:creationId xmlns:a16="http://schemas.microsoft.com/office/drawing/2014/main" id="{30DA8858-098D-27CD-2A7F-FF98C3D59A67}"/>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85E344AF-02F0-1C35-25C6-86251FFE3FE9}"/>
              </a:ext>
            </a:extLst>
          </p:cNvPr>
          <p:cNvSpPr txBox="1"/>
          <p:nvPr/>
        </p:nvSpPr>
        <p:spPr>
          <a:xfrm>
            <a:off x="547352" y="2228671"/>
            <a:ext cx="9282447" cy="769441"/>
          </a:xfrm>
          <a:prstGeom prst="rect">
            <a:avLst/>
          </a:prstGeom>
          <a:noFill/>
        </p:spPr>
        <p:txBody>
          <a:bodyPr wrap="square">
            <a:spAutoFit/>
          </a:bodyPr>
          <a:lstStyle/>
          <a:p>
            <a:r>
              <a:rPr lang="pl-PL" sz="4400" b="0" i="0" dirty="0">
                <a:solidFill>
                  <a:srgbClr val="222222"/>
                </a:solidFill>
                <a:effectLst/>
                <a:latin typeface="Calibri" panose="020F0502020204030204" pitchFamily="34" charset="0"/>
              </a:rPr>
              <a:t>Money</a:t>
            </a:r>
            <a:endParaRPr lang="en-GB" sz="4400" b="0"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4149205370"/>
      </p:ext>
    </p:extLst>
  </p:cSld>
  <p:clrMapOvr>
    <a:masterClrMapping/>
  </p:clrMapOvr>
  <p:transition spd="slow">
    <p:push/>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5BE23-DC89-3776-A914-DEEAC98D1A8F}"/>
            </a:ext>
          </a:extLst>
        </p:cNvPr>
        <p:cNvGrpSpPr/>
        <p:nvPr/>
      </p:nvGrpSpPr>
      <p:grpSpPr>
        <a:xfrm>
          <a:off x="0" y="0"/>
          <a:ext cx="0" cy="0"/>
          <a:chOff x="0" y="0"/>
          <a:chExt cx="0" cy="0"/>
        </a:xfrm>
      </p:grpSpPr>
      <p:sp>
        <p:nvSpPr>
          <p:cNvPr id="9" name="pole tekstowe 8">
            <a:extLst>
              <a:ext uri="{FF2B5EF4-FFF2-40B4-BE49-F238E27FC236}">
                <a16:creationId xmlns:a16="http://schemas.microsoft.com/office/drawing/2014/main" id="{0E2C7837-D126-073A-72F6-F065CA610338}"/>
              </a:ext>
            </a:extLst>
          </p:cNvPr>
          <p:cNvSpPr txBox="1"/>
          <p:nvPr/>
        </p:nvSpPr>
        <p:spPr>
          <a:xfrm>
            <a:off x="1404632" y="5914736"/>
            <a:ext cx="6096000" cy="246221"/>
          </a:xfrm>
          <a:prstGeom prst="rect">
            <a:avLst/>
          </a:prstGeom>
          <a:noFill/>
        </p:spPr>
        <p:txBody>
          <a:bodyPr wrap="square">
            <a:spAutoFit/>
          </a:bodyPr>
          <a:lstStyle/>
          <a:p>
            <a:r>
              <a:rPr lang="en-GB" sz="1000" dirty="0"/>
              <a:t>Great </a:t>
            </a:r>
            <a:r>
              <a:rPr lang="en-GB" sz="1000" dirty="0" err="1"/>
              <a:t>CXcon</a:t>
            </a:r>
            <a:r>
              <a:rPr lang="en-GB" sz="1000" dirty="0"/>
              <a:t> for all, </a:t>
            </a:r>
            <a:r>
              <a:rPr lang="en-GB" sz="1000" dirty="0" err="1"/>
              <a:t>Inviqa</a:t>
            </a:r>
            <a:endParaRPr lang="en-GB" sz="1000" dirty="0"/>
          </a:p>
        </p:txBody>
      </p:sp>
      <p:grpSp>
        <p:nvGrpSpPr>
          <p:cNvPr id="19" name="Grupa 18">
            <a:extLst>
              <a:ext uri="{FF2B5EF4-FFF2-40B4-BE49-F238E27FC236}">
                <a16:creationId xmlns:a16="http://schemas.microsoft.com/office/drawing/2014/main" id="{75A2B8C5-4486-AA1E-7606-C3ECF344404E}"/>
              </a:ext>
            </a:extLst>
          </p:cNvPr>
          <p:cNvGrpSpPr/>
          <p:nvPr/>
        </p:nvGrpSpPr>
        <p:grpSpPr>
          <a:xfrm>
            <a:off x="1255645" y="1367316"/>
            <a:ext cx="9680709" cy="4426011"/>
            <a:chOff x="387700" y="258044"/>
            <a:chExt cx="8469008" cy="3872022"/>
          </a:xfrm>
        </p:grpSpPr>
        <p:sp>
          <p:nvSpPr>
            <p:cNvPr id="4" name="Google Shape;573;p81">
              <a:extLst>
                <a:ext uri="{FF2B5EF4-FFF2-40B4-BE49-F238E27FC236}">
                  <a16:creationId xmlns:a16="http://schemas.microsoft.com/office/drawing/2014/main" id="{892556C8-99C1-7AEC-2AAA-500021BF35F4}"/>
                </a:ext>
              </a:extLst>
            </p:cNvPr>
            <p:cNvSpPr/>
            <p:nvPr/>
          </p:nvSpPr>
          <p:spPr>
            <a:xfrm>
              <a:off x="393800" y="258044"/>
              <a:ext cx="2673300" cy="3768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000000"/>
                  </a:solidFill>
                  <a:latin typeface="Poppins"/>
                  <a:ea typeface="Poppins"/>
                  <a:cs typeface="Poppins"/>
                  <a:sym typeface="Poppins"/>
                </a:rPr>
                <a:t>Income</a:t>
              </a:r>
              <a:endParaRPr dirty="0">
                <a:solidFill>
                  <a:srgbClr val="000000"/>
                </a:solidFill>
                <a:latin typeface="Poppins"/>
                <a:ea typeface="Poppins"/>
                <a:cs typeface="Poppins"/>
                <a:sym typeface="Poppins"/>
              </a:endParaRPr>
            </a:p>
          </p:txBody>
        </p:sp>
        <p:sp>
          <p:nvSpPr>
            <p:cNvPr id="5" name="Google Shape;574;p81">
              <a:extLst>
                <a:ext uri="{FF2B5EF4-FFF2-40B4-BE49-F238E27FC236}">
                  <a16:creationId xmlns:a16="http://schemas.microsoft.com/office/drawing/2014/main" id="{7B5DAC54-FE0E-DF8A-6C51-D92AE9BBCC9F}"/>
                </a:ext>
              </a:extLst>
            </p:cNvPr>
            <p:cNvSpPr/>
            <p:nvPr/>
          </p:nvSpPr>
          <p:spPr>
            <a:xfrm>
              <a:off x="3288604" y="258044"/>
              <a:ext cx="2673300" cy="3768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 dirty="0">
                  <a:solidFill>
                    <a:srgbClr val="000000"/>
                  </a:solidFill>
                  <a:latin typeface="Poppins"/>
                  <a:ea typeface="Poppins"/>
                  <a:cs typeface="Poppins"/>
                  <a:sym typeface="Poppins"/>
                </a:rPr>
                <a:t>Risk</a:t>
              </a:r>
              <a:endParaRPr dirty="0">
                <a:solidFill>
                  <a:srgbClr val="000000"/>
                </a:solidFill>
                <a:latin typeface="Poppins"/>
                <a:ea typeface="Poppins"/>
                <a:cs typeface="Poppins"/>
                <a:sym typeface="Poppins"/>
              </a:endParaRPr>
            </a:p>
          </p:txBody>
        </p:sp>
        <p:sp>
          <p:nvSpPr>
            <p:cNvPr id="6" name="Google Shape;575;p81">
              <a:extLst>
                <a:ext uri="{FF2B5EF4-FFF2-40B4-BE49-F238E27FC236}">
                  <a16:creationId xmlns:a16="http://schemas.microsoft.com/office/drawing/2014/main" id="{6BC117A7-64FD-966D-1031-9A555E66E1F8}"/>
                </a:ext>
              </a:extLst>
            </p:cNvPr>
            <p:cNvSpPr/>
            <p:nvPr/>
          </p:nvSpPr>
          <p:spPr>
            <a:xfrm>
              <a:off x="6183408" y="258044"/>
              <a:ext cx="2673300" cy="3768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 dirty="0">
                  <a:solidFill>
                    <a:srgbClr val="000000"/>
                  </a:solidFill>
                  <a:latin typeface="Poppins"/>
                  <a:ea typeface="Poppins"/>
                  <a:cs typeface="Poppins"/>
                  <a:sym typeface="Poppins"/>
                </a:rPr>
                <a:t>Profit</a:t>
              </a:r>
              <a:endParaRPr dirty="0">
                <a:solidFill>
                  <a:srgbClr val="000000"/>
                </a:solidFill>
                <a:latin typeface="Poppins"/>
                <a:ea typeface="Poppins"/>
                <a:cs typeface="Poppins"/>
                <a:sym typeface="Poppins"/>
              </a:endParaRPr>
            </a:p>
          </p:txBody>
        </p:sp>
        <p:sp>
          <p:nvSpPr>
            <p:cNvPr id="7" name="Google Shape;576;p81">
              <a:extLst>
                <a:ext uri="{FF2B5EF4-FFF2-40B4-BE49-F238E27FC236}">
                  <a16:creationId xmlns:a16="http://schemas.microsoft.com/office/drawing/2014/main" id="{E23BF4CA-671F-7AC4-E75B-6518F29C3370}"/>
                </a:ext>
              </a:extLst>
            </p:cNvPr>
            <p:cNvSpPr txBox="1"/>
            <p:nvPr/>
          </p:nvSpPr>
          <p:spPr>
            <a:xfrm>
              <a:off x="393800" y="827675"/>
              <a:ext cx="26733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Poppins"/>
                  <a:ea typeface="Poppins"/>
                  <a:cs typeface="Poppins"/>
                  <a:sym typeface="Poppins"/>
                </a:rPr>
                <a:t>The global purchasing power of people with permanent exclusions is </a:t>
              </a:r>
              <a:r>
                <a:rPr lang="en-GB" sz="1200" b="1" dirty="0">
                  <a:latin typeface="Poppins"/>
                  <a:ea typeface="Poppins"/>
                  <a:cs typeface="Poppins"/>
                  <a:sym typeface="Poppins"/>
                </a:rPr>
                <a:t>336 billion dollars</a:t>
              </a:r>
              <a:endParaRPr sz="1200" dirty="0">
                <a:solidFill>
                  <a:srgbClr val="000000"/>
                </a:solidFill>
                <a:latin typeface="Poppins"/>
                <a:ea typeface="Poppins"/>
                <a:cs typeface="Poppins"/>
                <a:sym typeface="Poppins"/>
              </a:endParaRPr>
            </a:p>
          </p:txBody>
        </p:sp>
        <p:sp>
          <p:nvSpPr>
            <p:cNvPr id="8" name="Google Shape;577;p81">
              <a:extLst>
                <a:ext uri="{FF2B5EF4-FFF2-40B4-BE49-F238E27FC236}">
                  <a16:creationId xmlns:a16="http://schemas.microsoft.com/office/drawing/2014/main" id="{ED270D71-FD37-60DF-92A5-FF977EBEE1BE}"/>
                </a:ext>
              </a:extLst>
            </p:cNvPr>
            <p:cNvSpPr txBox="1"/>
            <p:nvPr/>
          </p:nvSpPr>
          <p:spPr>
            <a:xfrm>
              <a:off x="387700" y="1486169"/>
              <a:ext cx="26733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Poppins"/>
                  <a:ea typeface="Poppins"/>
                  <a:cs typeface="Poppins"/>
                  <a:sym typeface="Poppins"/>
                </a:rPr>
                <a:t>In the United Kingdom alone, it amounts to </a:t>
              </a:r>
              <a:r>
                <a:rPr lang="en-GB" sz="1200" b="1" dirty="0">
                  <a:latin typeface="Poppins"/>
                  <a:ea typeface="Poppins"/>
                  <a:cs typeface="Poppins"/>
                  <a:sym typeface="Poppins"/>
                </a:rPr>
                <a:t>2 billion pounds per month</a:t>
              </a:r>
              <a:endParaRPr sz="1200" b="1" dirty="0">
                <a:solidFill>
                  <a:srgbClr val="000000"/>
                </a:solidFill>
                <a:latin typeface="Poppins"/>
                <a:ea typeface="Poppins"/>
                <a:cs typeface="Poppins"/>
                <a:sym typeface="Poppins"/>
              </a:endParaRPr>
            </a:p>
          </p:txBody>
        </p:sp>
        <p:sp>
          <p:nvSpPr>
            <p:cNvPr id="10" name="Google Shape;578;p81">
              <a:extLst>
                <a:ext uri="{FF2B5EF4-FFF2-40B4-BE49-F238E27FC236}">
                  <a16:creationId xmlns:a16="http://schemas.microsoft.com/office/drawing/2014/main" id="{62F2E278-075C-713D-94BD-F681DA2C1E0E}"/>
                </a:ext>
              </a:extLst>
            </p:cNvPr>
            <p:cNvSpPr txBox="1"/>
            <p:nvPr/>
          </p:nvSpPr>
          <p:spPr>
            <a:xfrm>
              <a:off x="3288600" y="827675"/>
              <a:ext cx="2673300" cy="9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Poppins"/>
                  <a:ea typeface="Poppins"/>
                  <a:cs typeface="Poppins"/>
                  <a:sym typeface="Poppins"/>
                </a:rPr>
                <a:t>It is estimated that accessibility-conscious competition </a:t>
              </a:r>
              <a:r>
                <a:rPr lang="en-GB" sz="1200" b="1" dirty="0">
                  <a:latin typeface="Poppins"/>
                  <a:ea typeface="Poppins"/>
                  <a:cs typeface="Poppins"/>
                  <a:sym typeface="Poppins"/>
                </a:rPr>
                <a:t>gains around 6.9 billion dollars annually</a:t>
              </a:r>
              <a:r>
                <a:rPr lang="en-GB" sz="1200" dirty="0">
                  <a:latin typeface="Poppins"/>
                  <a:ea typeface="Poppins"/>
                  <a:cs typeface="Poppins"/>
                  <a:sym typeface="Poppins"/>
                </a:rPr>
                <a:t> (globally).</a:t>
              </a:r>
              <a:endParaRPr sz="1200" dirty="0">
                <a:solidFill>
                  <a:srgbClr val="000000"/>
                </a:solidFill>
                <a:latin typeface="Poppins"/>
                <a:ea typeface="Poppins"/>
                <a:cs typeface="Poppins"/>
                <a:sym typeface="Poppins"/>
              </a:endParaRPr>
            </a:p>
          </p:txBody>
        </p:sp>
        <p:sp>
          <p:nvSpPr>
            <p:cNvPr id="11" name="Google Shape;579;p81">
              <a:extLst>
                <a:ext uri="{FF2B5EF4-FFF2-40B4-BE49-F238E27FC236}">
                  <a16:creationId xmlns:a16="http://schemas.microsoft.com/office/drawing/2014/main" id="{E18316D4-09FC-1A70-C202-AF6457C14011}"/>
                </a:ext>
              </a:extLst>
            </p:cNvPr>
            <p:cNvSpPr txBox="1"/>
            <p:nvPr/>
          </p:nvSpPr>
          <p:spPr>
            <a:xfrm>
              <a:off x="6183400" y="827675"/>
              <a:ext cx="2673300" cy="734700"/>
            </a:xfrm>
            <a:prstGeom prst="rect">
              <a:avLst/>
            </a:prstGeom>
            <a:noFill/>
            <a:ln>
              <a:noFill/>
            </a:ln>
          </p:spPr>
          <p:txBody>
            <a:bodyPr spcFirstLastPara="1" wrap="square" lIns="91425" tIns="91425" rIns="91425" bIns="91425" anchor="t" anchorCtr="0">
              <a:noAutofit/>
            </a:bodyPr>
            <a:lstStyle/>
            <a:p>
              <a:pPr lvl="0"/>
              <a:r>
                <a:rPr lang="en-GB" sz="1200" dirty="0">
                  <a:latin typeface="Poppins"/>
                  <a:ea typeface="Poppins"/>
                  <a:cs typeface="Poppins"/>
                  <a:sym typeface="Poppins"/>
                </a:rPr>
                <a:t>Improving the usability and accessibility of a product for an average of </a:t>
              </a:r>
              <a:r>
                <a:rPr lang="en-GB" sz="1200" b="1" dirty="0">
                  <a:latin typeface="Poppins"/>
                  <a:ea typeface="Poppins"/>
                  <a:cs typeface="Poppins"/>
                  <a:sym typeface="Poppins"/>
                </a:rPr>
                <a:t>20% of potential customers</a:t>
              </a:r>
              <a:endParaRPr sz="1200" b="1" dirty="0">
                <a:solidFill>
                  <a:srgbClr val="000000"/>
                </a:solidFill>
                <a:latin typeface="Poppins"/>
                <a:ea typeface="Poppins"/>
                <a:cs typeface="Poppins"/>
                <a:sym typeface="Poppins"/>
              </a:endParaRPr>
            </a:p>
          </p:txBody>
        </p:sp>
        <p:sp>
          <p:nvSpPr>
            <p:cNvPr id="12" name="Google Shape;580;p81">
              <a:extLst>
                <a:ext uri="{FF2B5EF4-FFF2-40B4-BE49-F238E27FC236}">
                  <a16:creationId xmlns:a16="http://schemas.microsoft.com/office/drawing/2014/main" id="{AB9D847D-A794-3DFB-48F9-223E5C8ADBF2}"/>
                </a:ext>
              </a:extLst>
            </p:cNvPr>
            <p:cNvSpPr txBox="1"/>
            <p:nvPr/>
          </p:nvSpPr>
          <p:spPr>
            <a:xfrm>
              <a:off x="3288600" y="2931266"/>
              <a:ext cx="2673300" cy="11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Poppins"/>
                  <a:ea typeface="Poppins"/>
                  <a:cs typeface="Poppins"/>
                  <a:sym typeface="Poppins"/>
                </a:rPr>
                <a:t>In the UK, inaccessible websites and apps lose </a:t>
              </a:r>
              <a:r>
                <a:rPr lang="en-GB" sz="1200" b="1" dirty="0">
                  <a:latin typeface="Poppins"/>
                  <a:ea typeface="Poppins"/>
                  <a:cs typeface="Poppins"/>
                  <a:sym typeface="Poppins"/>
                </a:rPr>
                <a:t>420 million pounds weekly </a:t>
              </a:r>
              <a:r>
                <a:rPr lang="en-GB" sz="1200" dirty="0">
                  <a:latin typeface="Poppins"/>
                  <a:ea typeface="Poppins"/>
                  <a:cs typeface="Poppins"/>
                  <a:sym typeface="Poppins"/>
                </a:rPr>
                <a:t>due to this reason</a:t>
              </a:r>
              <a:endParaRPr sz="1200" dirty="0">
                <a:solidFill>
                  <a:srgbClr val="000000"/>
                </a:solidFill>
                <a:latin typeface="Poppins"/>
                <a:ea typeface="Poppins"/>
                <a:cs typeface="Poppins"/>
                <a:sym typeface="Poppins"/>
              </a:endParaRPr>
            </a:p>
          </p:txBody>
        </p:sp>
        <p:sp>
          <p:nvSpPr>
            <p:cNvPr id="13" name="Google Shape;581;p81">
              <a:extLst>
                <a:ext uri="{FF2B5EF4-FFF2-40B4-BE49-F238E27FC236}">
                  <a16:creationId xmlns:a16="http://schemas.microsoft.com/office/drawing/2014/main" id="{C2FE7C7A-59D4-294D-B65E-64B2324B282A}"/>
                </a:ext>
              </a:extLst>
            </p:cNvPr>
            <p:cNvSpPr txBox="1"/>
            <p:nvPr/>
          </p:nvSpPr>
          <p:spPr>
            <a:xfrm>
              <a:off x="3288600" y="1840766"/>
              <a:ext cx="2673300" cy="10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latin typeface="Poppins"/>
                  <a:ea typeface="Poppins"/>
                  <a:cs typeface="Poppins"/>
                  <a:sym typeface="Poppins"/>
                </a:rPr>
                <a:t>71% of customers</a:t>
              </a:r>
              <a:r>
                <a:rPr lang="en-GB" sz="1200" dirty="0">
                  <a:latin typeface="Poppins"/>
                  <a:ea typeface="Poppins"/>
                  <a:cs typeface="Poppins"/>
                  <a:sym typeface="Poppins"/>
                </a:rPr>
                <a:t> with disabilities abandon inaccessible websites, and </a:t>
              </a:r>
              <a:r>
                <a:rPr lang="en-GB" sz="1200" b="1" dirty="0">
                  <a:latin typeface="Poppins"/>
                  <a:ea typeface="Poppins"/>
                  <a:cs typeface="Poppins"/>
                  <a:sym typeface="Poppins"/>
                </a:rPr>
                <a:t>48% of them </a:t>
              </a:r>
              <a:r>
                <a:rPr lang="en-GB" sz="1200" dirty="0">
                  <a:latin typeface="Poppins"/>
                  <a:ea typeface="Poppins"/>
                  <a:cs typeface="Poppins"/>
                  <a:sym typeface="Poppins"/>
                </a:rPr>
                <a:t>make a purchase elsewhere</a:t>
              </a:r>
              <a:endParaRPr sz="1200" dirty="0">
                <a:solidFill>
                  <a:srgbClr val="000000"/>
                </a:solidFill>
                <a:latin typeface="Poppins"/>
                <a:ea typeface="Poppins"/>
                <a:cs typeface="Poppins"/>
                <a:sym typeface="Poppins"/>
              </a:endParaRPr>
            </a:p>
          </p:txBody>
        </p:sp>
        <p:sp>
          <p:nvSpPr>
            <p:cNvPr id="14" name="Google Shape;582;p81">
              <a:extLst>
                <a:ext uri="{FF2B5EF4-FFF2-40B4-BE49-F238E27FC236}">
                  <a16:creationId xmlns:a16="http://schemas.microsoft.com/office/drawing/2014/main" id="{662B8EB1-C0C7-E039-772A-452B61F985E5}"/>
                </a:ext>
              </a:extLst>
            </p:cNvPr>
            <p:cNvSpPr txBox="1"/>
            <p:nvPr/>
          </p:nvSpPr>
          <p:spPr>
            <a:xfrm>
              <a:off x="6183400" y="1843575"/>
              <a:ext cx="26733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latin typeface="Poppins"/>
                  <a:ea typeface="Poppins"/>
                  <a:cs typeface="Poppins"/>
                  <a:sym typeface="Poppins"/>
                </a:rPr>
                <a:t>82% of customers experiencing exclusion would spend more</a:t>
              </a:r>
              <a:r>
                <a:rPr lang="en-GB" sz="1200" dirty="0">
                  <a:latin typeface="Poppins"/>
                  <a:ea typeface="Poppins"/>
                  <a:cs typeface="Poppins"/>
                  <a:sym typeface="Poppins"/>
                </a:rPr>
                <a:t> if the website were more accessible</a:t>
              </a:r>
              <a:endParaRPr sz="1200" dirty="0">
                <a:solidFill>
                  <a:srgbClr val="000000"/>
                </a:solidFill>
                <a:latin typeface="Poppins"/>
                <a:ea typeface="Poppins"/>
                <a:cs typeface="Poppins"/>
                <a:sym typeface="Poppins"/>
              </a:endParaRPr>
            </a:p>
          </p:txBody>
        </p:sp>
        <p:sp>
          <p:nvSpPr>
            <p:cNvPr id="15" name="Google Shape;583;p81">
              <a:extLst>
                <a:ext uri="{FF2B5EF4-FFF2-40B4-BE49-F238E27FC236}">
                  <a16:creationId xmlns:a16="http://schemas.microsoft.com/office/drawing/2014/main" id="{79DE7589-DE70-D5C3-822E-E8453AE06872}"/>
                </a:ext>
              </a:extLst>
            </p:cNvPr>
            <p:cNvSpPr txBox="1"/>
            <p:nvPr/>
          </p:nvSpPr>
          <p:spPr>
            <a:xfrm>
              <a:off x="6183400" y="2861897"/>
              <a:ext cx="2673300" cy="11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Poppins"/>
                  <a:ea typeface="Poppins"/>
                  <a:cs typeface="Poppins"/>
                  <a:sym typeface="Poppins"/>
                </a:rPr>
                <a:t>Designing and implementing with accessibility in mind </a:t>
              </a:r>
              <a:r>
                <a:rPr lang="en-GB" sz="1200" b="1" dirty="0">
                  <a:latin typeface="Poppins"/>
                  <a:ea typeface="Poppins"/>
                  <a:cs typeface="Poppins"/>
                  <a:sym typeface="Poppins"/>
                </a:rPr>
                <a:t>is cheaper than adding it later</a:t>
              </a:r>
              <a:r>
                <a:rPr lang="en-GB" sz="1200" dirty="0">
                  <a:latin typeface="Poppins"/>
                  <a:ea typeface="Poppins"/>
                  <a:cs typeface="Poppins"/>
                  <a:sym typeface="Poppins"/>
                </a:rPr>
                <a:t> to a finished product.</a:t>
              </a:r>
              <a:endParaRPr sz="1200" dirty="0">
                <a:solidFill>
                  <a:srgbClr val="000000"/>
                </a:solidFill>
                <a:latin typeface="Poppins"/>
                <a:ea typeface="Poppins"/>
                <a:cs typeface="Poppins"/>
                <a:sym typeface="Poppins"/>
              </a:endParaRPr>
            </a:p>
          </p:txBody>
        </p:sp>
        <p:sp>
          <p:nvSpPr>
            <p:cNvPr id="16" name="Google Shape;584;p81">
              <a:extLst>
                <a:ext uri="{FF2B5EF4-FFF2-40B4-BE49-F238E27FC236}">
                  <a16:creationId xmlns:a16="http://schemas.microsoft.com/office/drawing/2014/main" id="{82710C78-82CC-5A2E-F76D-7CB61233277A}"/>
                </a:ext>
              </a:extLst>
            </p:cNvPr>
            <p:cNvSpPr/>
            <p:nvPr/>
          </p:nvSpPr>
          <p:spPr>
            <a:xfrm>
              <a:off x="393800" y="644494"/>
              <a:ext cx="2673300" cy="29400"/>
            </a:xfrm>
            <a:prstGeom prst="re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Poppins"/>
                <a:ea typeface="Poppins"/>
                <a:cs typeface="Poppins"/>
                <a:sym typeface="Poppins"/>
              </a:endParaRPr>
            </a:p>
          </p:txBody>
        </p:sp>
        <p:sp>
          <p:nvSpPr>
            <p:cNvPr id="17" name="Google Shape;585;p81">
              <a:extLst>
                <a:ext uri="{FF2B5EF4-FFF2-40B4-BE49-F238E27FC236}">
                  <a16:creationId xmlns:a16="http://schemas.microsoft.com/office/drawing/2014/main" id="{13515C21-23CB-ABC4-3E8D-E26F7976C2D5}"/>
                </a:ext>
              </a:extLst>
            </p:cNvPr>
            <p:cNvSpPr/>
            <p:nvPr/>
          </p:nvSpPr>
          <p:spPr>
            <a:xfrm>
              <a:off x="3288600" y="644494"/>
              <a:ext cx="2673300" cy="29400"/>
            </a:xfrm>
            <a:prstGeom prst="re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Poppins"/>
                <a:ea typeface="Poppins"/>
                <a:cs typeface="Poppins"/>
                <a:sym typeface="Poppins"/>
              </a:endParaRPr>
            </a:p>
          </p:txBody>
        </p:sp>
        <p:sp>
          <p:nvSpPr>
            <p:cNvPr id="18" name="Google Shape;586;p81">
              <a:extLst>
                <a:ext uri="{FF2B5EF4-FFF2-40B4-BE49-F238E27FC236}">
                  <a16:creationId xmlns:a16="http://schemas.microsoft.com/office/drawing/2014/main" id="{FF762CB5-9D1E-8096-BAD0-DA9BC66148F6}"/>
                </a:ext>
              </a:extLst>
            </p:cNvPr>
            <p:cNvSpPr/>
            <p:nvPr/>
          </p:nvSpPr>
          <p:spPr>
            <a:xfrm>
              <a:off x="6183400" y="644494"/>
              <a:ext cx="2673300" cy="29400"/>
            </a:xfrm>
            <a:prstGeom prst="re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1156736349"/>
      </p:ext>
    </p:extLst>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37C2-6071-184E-0D81-75063FCA4018}"/>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7963B411-AFD9-BABE-3DCA-E2DBB0E8CF55}"/>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95</a:t>
            </a:fld>
            <a:endParaRPr lang="pl-PL" dirty="0"/>
          </a:p>
        </p:txBody>
      </p:sp>
      <p:pic>
        <p:nvPicPr>
          <p:cNvPr id="3" name="Group 23" descr="preencoded.png">
            <a:extLst>
              <a:ext uri="{FF2B5EF4-FFF2-40B4-BE49-F238E27FC236}">
                <a16:creationId xmlns:a16="http://schemas.microsoft.com/office/drawing/2014/main" id="{B5F30890-86EF-BB69-D3A0-262355553C8E}"/>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B27335A5-471B-D367-55F7-FD55182A3727}"/>
              </a:ext>
            </a:extLst>
          </p:cNvPr>
          <p:cNvSpPr txBox="1"/>
          <p:nvPr/>
        </p:nvSpPr>
        <p:spPr>
          <a:xfrm>
            <a:off x="547352" y="2228671"/>
            <a:ext cx="9282447" cy="769441"/>
          </a:xfrm>
          <a:prstGeom prst="rect">
            <a:avLst/>
          </a:prstGeom>
          <a:noFill/>
        </p:spPr>
        <p:txBody>
          <a:bodyPr wrap="square">
            <a:spAutoFit/>
          </a:bodyPr>
          <a:lstStyle/>
          <a:p>
            <a:r>
              <a:rPr lang="pl-PL" sz="4400" b="0" i="0" dirty="0" err="1">
                <a:solidFill>
                  <a:srgbClr val="222222"/>
                </a:solidFill>
                <a:effectLst/>
                <a:latin typeface="Calibri" panose="020F0502020204030204" pitchFamily="34" charset="0"/>
              </a:rPr>
              <a:t>Maybe</a:t>
            </a:r>
            <a:r>
              <a:rPr lang="pl-PL" sz="4400" b="0" i="0" dirty="0">
                <a:solidFill>
                  <a:srgbClr val="222222"/>
                </a:solidFill>
                <a:effectLst/>
                <a:latin typeface="Calibri" panose="020F0502020204030204" pitchFamily="34" charset="0"/>
              </a:rPr>
              <a:t> </a:t>
            </a:r>
            <a:r>
              <a:rPr lang="pl-PL" sz="4400" b="0" i="0" dirty="0" err="1">
                <a:solidFill>
                  <a:srgbClr val="222222"/>
                </a:solidFill>
                <a:effectLst/>
                <a:latin typeface="Calibri" panose="020F0502020204030204" pitchFamily="34" charset="0"/>
              </a:rPr>
              <a:t>you</a:t>
            </a:r>
            <a:r>
              <a:rPr lang="pl-PL" sz="4400" b="0" i="0" dirty="0">
                <a:solidFill>
                  <a:srgbClr val="222222"/>
                </a:solidFill>
                <a:effectLst/>
                <a:latin typeface="Calibri" panose="020F0502020204030204" pitchFamily="34" charset="0"/>
              </a:rPr>
              <a:t> have to…</a:t>
            </a:r>
            <a:endParaRPr lang="en-GB" sz="4400" b="0"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2954900799"/>
      </p:ext>
    </p:extLst>
  </p:cSld>
  <p:clrMapOvr>
    <a:masterClrMapping/>
  </p:clrMapOvr>
  <p:transition spd="slow">
    <p:push/>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8B08-9B37-7311-BB7D-6459481FF169}"/>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A75C4227-4B14-EA8E-39FF-9A014BDDAF20}"/>
              </a:ext>
            </a:extLst>
          </p:cNvPr>
          <p:cNvSpPr>
            <a:spLocks noChangeArrowheads="1"/>
          </p:cNvSpPr>
          <p:nvPr/>
        </p:nvSpPr>
        <p:spPr bwMode="auto">
          <a:xfrm>
            <a:off x="1346707" y="2831961"/>
            <a:ext cx="783091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4000" b="1" i="0" u="none" strike="noStrike" cap="none" normalizeH="0" baseline="0" dirty="0">
                <a:ln>
                  <a:noFill/>
                </a:ln>
                <a:solidFill>
                  <a:schemeClr val="tx1"/>
                </a:solidFill>
                <a:effectLst/>
                <a:latin typeface="Arial" panose="020B0604020202020204" pitchFamily="34" charset="0"/>
              </a:rPr>
              <a:t>At least 45 countries/regions have governmental policies related to web accessibility</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6E4C24B8-4A5D-4716-3D86-52BDC4C90A3F}"/>
              </a:ext>
            </a:extLst>
          </p:cNvPr>
          <p:cNvSpPr>
            <a:spLocks noChangeArrowheads="1"/>
          </p:cNvSpPr>
          <p:nvPr/>
        </p:nvSpPr>
        <p:spPr bwMode="auto">
          <a:xfrm>
            <a:off x="1346707" y="5122572"/>
            <a:ext cx="8406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https://www.w3.org/WAI/policies/</a:t>
            </a:r>
          </a:p>
        </p:txBody>
      </p:sp>
      <p:sp>
        <p:nvSpPr>
          <p:cNvPr id="5" name="Google Shape;226;p35">
            <a:extLst>
              <a:ext uri="{FF2B5EF4-FFF2-40B4-BE49-F238E27FC236}">
                <a16:creationId xmlns:a16="http://schemas.microsoft.com/office/drawing/2014/main" id="{B8EB27DC-BC88-0151-70C4-F3C5716A3E05}"/>
              </a:ext>
            </a:extLst>
          </p:cNvPr>
          <p:cNvSpPr/>
          <p:nvPr/>
        </p:nvSpPr>
        <p:spPr>
          <a:xfrm>
            <a:off x="1346707" y="1044065"/>
            <a:ext cx="1632824" cy="1632824"/>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800" b="1" dirty="0">
                <a:solidFill>
                  <a:schemeClr val="bg1"/>
                </a:solidFill>
              </a:rPr>
              <a:t>45</a:t>
            </a:r>
            <a:endParaRPr sz="2800" b="1" dirty="0">
              <a:solidFill>
                <a:schemeClr val="bg1"/>
              </a:solidFill>
            </a:endParaRPr>
          </a:p>
        </p:txBody>
      </p:sp>
    </p:spTree>
    <p:extLst>
      <p:ext uri="{BB962C8B-B14F-4D97-AF65-F5344CB8AC3E}">
        <p14:creationId xmlns:p14="http://schemas.microsoft.com/office/powerpoint/2010/main" val="1033470459"/>
      </p:ext>
    </p:extLst>
  </p:cSld>
  <p:clrMapOvr>
    <a:masterClrMapping/>
  </p:clrMapOvr>
  <p:transition spd="slow">
    <p:push/>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F0BFE-08D8-0CA9-A70C-4D5991597405}"/>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A9D38745-CED9-89ED-7255-32EA5208866D}"/>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97</a:t>
            </a:fld>
            <a:endParaRPr lang="pl-PL" dirty="0"/>
          </a:p>
        </p:txBody>
      </p:sp>
      <p:pic>
        <p:nvPicPr>
          <p:cNvPr id="3" name="Group 23" descr="preencoded.png">
            <a:extLst>
              <a:ext uri="{FF2B5EF4-FFF2-40B4-BE49-F238E27FC236}">
                <a16:creationId xmlns:a16="http://schemas.microsoft.com/office/drawing/2014/main" id="{DF6787A9-F255-B10E-354C-EFB495C7FC64}"/>
              </a:ext>
            </a:extLst>
          </p:cNvPr>
          <p:cNvPicPr>
            <a:picLocks noChangeAspect="1"/>
          </p:cNvPicPr>
          <p:nvPr/>
        </p:nvPicPr>
        <p:blipFill>
          <a:blip r:embed="rId2"/>
          <a:srcRect/>
          <a:stretch/>
        </p:blipFill>
        <p:spPr>
          <a:xfrm>
            <a:off x="11669" y="5766843"/>
            <a:ext cx="12180331" cy="1091155"/>
          </a:xfrm>
          <a:prstGeom prst="rect">
            <a:avLst/>
          </a:prstGeom>
        </p:spPr>
      </p:pic>
      <p:sp>
        <p:nvSpPr>
          <p:cNvPr id="5" name="Rectangle 1">
            <a:extLst>
              <a:ext uri="{FF2B5EF4-FFF2-40B4-BE49-F238E27FC236}">
                <a16:creationId xmlns:a16="http://schemas.microsoft.com/office/drawing/2014/main" id="{88005C81-49B0-6708-F9F8-32C6DDB0B706}"/>
              </a:ext>
            </a:extLst>
          </p:cNvPr>
          <p:cNvSpPr>
            <a:spLocks noChangeArrowheads="1"/>
          </p:cNvSpPr>
          <p:nvPr/>
        </p:nvSpPr>
        <p:spPr bwMode="auto">
          <a:xfrm>
            <a:off x="814928" y="1382364"/>
            <a:ext cx="78309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2000" b="1" i="0" u="none" strike="noStrike" cap="none" normalizeH="0" baseline="0" dirty="0">
                <a:ln>
                  <a:noFill/>
                </a:ln>
                <a:solidFill>
                  <a:schemeClr val="tx1"/>
                </a:solidFill>
                <a:effectLst/>
                <a:latin typeface="Arial" panose="020B0604020202020204" pitchFamily="34" charset="0"/>
              </a:rPr>
              <a:t>EU in 2025</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6" name="Picture 2" descr="Infographic of the products and services that the EAA covers. Graphic with icons showing various sectors such as computers, ATMs, smartphones, digital television services, telephone services, audio-visual media services, transport, banking, e-books and e-commerce. Central icon is three silhouette figures.">
            <a:extLst>
              <a:ext uri="{FF2B5EF4-FFF2-40B4-BE49-F238E27FC236}">
                <a16:creationId xmlns:a16="http://schemas.microsoft.com/office/drawing/2014/main" id="{7B4077BD-678A-9350-BD7A-2FBCF717B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915" y="1228476"/>
            <a:ext cx="7824085" cy="44010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a:extLst>
              <a:ext uri="{FF2B5EF4-FFF2-40B4-BE49-F238E27FC236}">
                <a16:creationId xmlns:a16="http://schemas.microsoft.com/office/drawing/2014/main" id="{62E1F0BF-5CDB-23D4-F7B1-605759B8FF5C}"/>
              </a:ext>
            </a:extLst>
          </p:cNvPr>
          <p:cNvSpPr>
            <a:spLocks noChangeArrowheads="1"/>
          </p:cNvSpPr>
          <p:nvPr/>
        </p:nvSpPr>
        <p:spPr bwMode="auto">
          <a:xfrm>
            <a:off x="814927" y="1976309"/>
            <a:ext cx="783091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European</a:t>
            </a: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4000" b="1" dirty="0">
                <a:solidFill>
                  <a:schemeClr val="tx1"/>
                </a:solidFill>
                <a:latin typeface="Arial" panose="020B0604020202020204" pitchFamily="34" charset="0"/>
              </a:rPr>
              <a:t>Accessibility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Act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9" name="pole tekstowe 8">
            <a:extLst>
              <a:ext uri="{FF2B5EF4-FFF2-40B4-BE49-F238E27FC236}">
                <a16:creationId xmlns:a16="http://schemas.microsoft.com/office/drawing/2014/main" id="{639643C2-7D26-4581-AA0B-843161F1DD8F}"/>
              </a:ext>
            </a:extLst>
          </p:cNvPr>
          <p:cNvSpPr txBox="1"/>
          <p:nvPr/>
        </p:nvSpPr>
        <p:spPr>
          <a:xfrm>
            <a:off x="814927" y="4790288"/>
            <a:ext cx="3329056" cy="553998"/>
          </a:xfrm>
          <a:prstGeom prst="rect">
            <a:avLst/>
          </a:prstGeom>
          <a:noFill/>
        </p:spPr>
        <p:txBody>
          <a:bodyPr wrap="square">
            <a:spAutoFit/>
          </a:bodyPr>
          <a:lstStyle/>
          <a:p>
            <a:r>
              <a:rPr lang="en-GB" sz="1000" dirty="0">
                <a:hlinkClick r:id="rId4"/>
              </a:rPr>
              <a:t>https://businessdisabilityforum.org.uk/resource/the-european-accessibility-act-eaa-what-businesses-need-to-know-and-do/</a:t>
            </a:r>
            <a:r>
              <a:rPr lang="pl-PL" sz="1000" dirty="0"/>
              <a:t> </a:t>
            </a:r>
            <a:endParaRPr lang="en-GB" sz="1000" dirty="0"/>
          </a:p>
        </p:txBody>
      </p:sp>
    </p:spTree>
    <p:extLst>
      <p:ext uri="{BB962C8B-B14F-4D97-AF65-F5344CB8AC3E}">
        <p14:creationId xmlns:p14="http://schemas.microsoft.com/office/powerpoint/2010/main" val="3564212285"/>
      </p:ext>
    </p:extLst>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38E1B-305D-F398-3A2C-AE64992BF444}"/>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C3F5F05-EB47-D27A-56C6-A41341290725}"/>
              </a:ext>
            </a:extLst>
          </p:cNvPr>
          <p:cNvSpPr>
            <a:spLocks noGrp="1"/>
          </p:cNvSpPr>
          <p:nvPr>
            <p:ph type="sldNum" idx="4294967295"/>
          </p:nvPr>
        </p:nvSpPr>
        <p:spPr>
          <a:xfrm>
            <a:off x="8491628" y="6400084"/>
            <a:ext cx="2844800" cy="365125"/>
          </a:xfrm>
        </p:spPr>
        <p:txBody>
          <a:bodyPr/>
          <a:lstStyle/>
          <a:p>
            <a:pPr marL="0" lvl="0" indent="0" algn="r" rtl="0">
              <a:spcBef>
                <a:spcPts val="0"/>
              </a:spcBef>
              <a:spcAft>
                <a:spcPts val="0"/>
              </a:spcAft>
              <a:buNone/>
            </a:pPr>
            <a:fld id="{00000000-1234-1234-1234-123412341234}" type="slidenum">
              <a:rPr lang="pl-PL" smtClean="0"/>
              <a:t>98</a:t>
            </a:fld>
            <a:endParaRPr lang="pl-PL" dirty="0"/>
          </a:p>
        </p:txBody>
      </p:sp>
      <p:pic>
        <p:nvPicPr>
          <p:cNvPr id="3" name="Group 23" descr="preencoded.png">
            <a:extLst>
              <a:ext uri="{FF2B5EF4-FFF2-40B4-BE49-F238E27FC236}">
                <a16:creationId xmlns:a16="http://schemas.microsoft.com/office/drawing/2014/main" id="{01921F0E-5A7C-24EA-5E82-02DA6ADDEA11}"/>
              </a:ext>
            </a:extLst>
          </p:cNvPr>
          <p:cNvPicPr>
            <a:picLocks noChangeAspect="1"/>
          </p:cNvPicPr>
          <p:nvPr/>
        </p:nvPicPr>
        <p:blipFill>
          <a:blip r:embed="rId2"/>
          <a:srcRect/>
          <a:stretch/>
        </p:blipFill>
        <p:spPr>
          <a:xfrm>
            <a:off x="11669" y="5766843"/>
            <a:ext cx="12180331" cy="1091155"/>
          </a:xfrm>
          <a:prstGeom prst="rect">
            <a:avLst/>
          </a:prstGeom>
        </p:spPr>
      </p:pic>
      <p:sp>
        <p:nvSpPr>
          <p:cNvPr id="4" name="pole tekstowe 3">
            <a:extLst>
              <a:ext uri="{FF2B5EF4-FFF2-40B4-BE49-F238E27FC236}">
                <a16:creationId xmlns:a16="http://schemas.microsoft.com/office/drawing/2014/main" id="{1D92714E-FF94-AE75-06AD-1E147C5EC0F5}"/>
              </a:ext>
            </a:extLst>
          </p:cNvPr>
          <p:cNvSpPr txBox="1"/>
          <p:nvPr/>
        </p:nvSpPr>
        <p:spPr>
          <a:xfrm>
            <a:off x="547352" y="2228671"/>
            <a:ext cx="9282447" cy="769441"/>
          </a:xfrm>
          <a:prstGeom prst="rect">
            <a:avLst/>
          </a:prstGeom>
          <a:noFill/>
        </p:spPr>
        <p:txBody>
          <a:bodyPr wrap="square">
            <a:spAutoFit/>
          </a:bodyPr>
          <a:lstStyle/>
          <a:p>
            <a:r>
              <a:rPr lang="pl-PL" sz="4400" b="0" i="0" dirty="0" err="1">
                <a:solidFill>
                  <a:srgbClr val="222222"/>
                </a:solidFill>
                <a:effectLst/>
                <a:latin typeface="Calibri" panose="020F0502020204030204" pitchFamily="34" charset="0"/>
              </a:rPr>
              <a:t>Future</a:t>
            </a:r>
            <a:r>
              <a:rPr lang="pl-PL" sz="4400" b="0" i="0" dirty="0">
                <a:solidFill>
                  <a:srgbClr val="222222"/>
                </a:solidFill>
                <a:effectLst/>
                <a:latin typeface="Calibri" panose="020F0502020204030204" pitchFamily="34" charset="0"/>
              </a:rPr>
              <a:t> </a:t>
            </a:r>
            <a:r>
              <a:rPr lang="pl-PL" sz="4400" b="0" i="0" dirty="0" err="1">
                <a:solidFill>
                  <a:srgbClr val="222222"/>
                </a:solidFill>
                <a:effectLst/>
                <a:latin typeface="Calibri" panose="020F0502020204030204" pitchFamily="34" charset="0"/>
              </a:rPr>
              <a:t>self</a:t>
            </a:r>
            <a:endParaRPr lang="en-GB" sz="4400" b="0"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2535166821"/>
      </p:ext>
    </p:extLst>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4BD3D-A943-6DBC-D22F-5BDBC387BBA4}"/>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7142A542-7F86-AABA-ECAD-4D1BDB03E83A}"/>
              </a:ext>
            </a:extLst>
          </p:cNvPr>
          <p:cNvSpPr>
            <a:spLocks noChangeArrowheads="1"/>
          </p:cNvSpPr>
          <p:nvPr/>
        </p:nvSpPr>
        <p:spPr bwMode="auto">
          <a:xfrm>
            <a:off x="1346707" y="2678073"/>
            <a:ext cx="783091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i="0" u="none" strike="noStrike" cap="none" normalizeH="0" baseline="0" dirty="0">
                <a:ln>
                  <a:noFill/>
                </a:ln>
                <a:solidFill>
                  <a:schemeClr val="tx1"/>
                </a:solidFill>
                <a:effectLst/>
                <a:latin typeface="Arial" panose="020B0604020202020204" pitchFamily="34" charset="0"/>
              </a:rPr>
              <a:t>We can count on new medications, assistive, and supportive solutions. But still, sooner or later, our body and mind will begin to work against us. </a:t>
            </a:r>
            <a:endParaRPr kumimoji="0" lang="pl-PL"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pl-PL" altLang="en-US" sz="2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b="1" i="0" u="none" strike="noStrike" cap="none" normalizeH="0" baseline="0" dirty="0">
                <a:ln>
                  <a:noFill/>
                </a:ln>
                <a:solidFill>
                  <a:schemeClr val="tx1"/>
                </a:solidFill>
                <a:effectLst/>
                <a:latin typeface="Arial" panose="020B0604020202020204" pitchFamily="34" charset="0"/>
              </a:rPr>
              <a:t>After reaching the age of 50</a:t>
            </a:r>
            <a:r>
              <a:rPr kumimoji="0" lang="en-GB" altLang="en-US" sz="2000" i="0" u="none" strike="noStrike" cap="none" normalizeH="0" baseline="0" dirty="0">
                <a:ln>
                  <a:noFill/>
                </a:ln>
                <a:solidFill>
                  <a:schemeClr val="tx1"/>
                </a:solidFill>
                <a:effectLst/>
                <a:latin typeface="Arial" panose="020B0604020202020204" pitchFamily="34" charset="0"/>
              </a:rPr>
              <a:t>, we enter a group where the </a:t>
            </a:r>
            <a:r>
              <a:rPr kumimoji="0" lang="en-GB" altLang="en-US" sz="2000" b="1" i="0" u="none" strike="noStrike" cap="none" normalizeH="0" baseline="0" dirty="0">
                <a:ln>
                  <a:noFill/>
                </a:ln>
                <a:solidFill>
                  <a:schemeClr val="tx1"/>
                </a:solidFill>
                <a:effectLst/>
                <a:latin typeface="Arial" panose="020B0604020202020204" pitchFamily="34" charset="0"/>
              </a:rPr>
              <a:t>likelihood of experiencing permanent disability doubles</a:t>
            </a:r>
            <a:r>
              <a:rPr kumimoji="0" lang="en-GB" altLang="en-US" sz="2000" i="0" u="none" strike="noStrike" cap="none" normalizeH="0" baseline="0" dirty="0">
                <a:ln>
                  <a:noFill/>
                </a:ln>
                <a:solidFill>
                  <a:schemeClr val="tx1"/>
                </a:solidFill>
                <a:effectLst/>
                <a:latin typeface="Arial" panose="020B0604020202020204" pitchFamily="34" charset="0"/>
              </a:rPr>
              <a:t> compared to the 40-49 age group.</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2427867C-831E-B02D-3D65-27AF0B87613E}"/>
              </a:ext>
            </a:extLst>
          </p:cNvPr>
          <p:cNvSpPr>
            <a:spLocks noChangeArrowheads="1"/>
          </p:cNvSpPr>
          <p:nvPr/>
        </p:nvSpPr>
        <p:spPr bwMode="auto">
          <a:xfrm>
            <a:off x="1346707" y="5413825"/>
            <a:ext cx="8406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hlinkClick r:id="rId2"/>
              </a:rPr>
              <a:t>https://www.w3.org/WAI/policies/</a:t>
            </a:r>
            <a:r>
              <a:rPr kumimoji="0" lang="pl-PL" altLang="en-US" sz="2000" i="0" u="none" strike="noStrike" cap="none" normalizeH="0" baseline="0" dirty="0">
                <a:ln>
                  <a:noFill/>
                </a:ln>
                <a:solidFill>
                  <a:schemeClr val="tx1"/>
                </a:solidFill>
                <a:effectLst/>
                <a:latin typeface="Arial" panose="020B0604020202020204" pitchFamily="34" charset="0"/>
              </a:rPr>
              <a:t> </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5" name="Google Shape;226;p35">
            <a:extLst>
              <a:ext uri="{FF2B5EF4-FFF2-40B4-BE49-F238E27FC236}">
                <a16:creationId xmlns:a16="http://schemas.microsoft.com/office/drawing/2014/main" id="{2A64B99F-A688-8A80-92A5-D6E8413CFD17}"/>
              </a:ext>
            </a:extLst>
          </p:cNvPr>
          <p:cNvSpPr/>
          <p:nvPr/>
        </p:nvSpPr>
        <p:spPr>
          <a:xfrm>
            <a:off x="1346707" y="800758"/>
            <a:ext cx="1632824" cy="1632824"/>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PL" sz="2800" b="1" dirty="0">
                <a:solidFill>
                  <a:schemeClr val="bg1"/>
                </a:solidFill>
              </a:rPr>
              <a:t>2x</a:t>
            </a:r>
            <a:endParaRPr sz="2800" b="1" dirty="0">
              <a:solidFill>
                <a:schemeClr val="bg1"/>
              </a:solidFill>
            </a:endParaRPr>
          </a:p>
        </p:txBody>
      </p:sp>
    </p:spTree>
    <p:extLst>
      <p:ext uri="{BB962C8B-B14F-4D97-AF65-F5344CB8AC3E}">
        <p14:creationId xmlns:p14="http://schemas.microsoft.com/office/powerpoint/2010/main" val="1228943176"/>
      </p:ext>
    </p:extLst>
  </p:cSld>
  <p:clrMapOvr>
    <a:masterClrMapping/>
  </p:clrMapOvr>
  <p:transition spd="slow">
    <p:push/>
  </p:transition>
</p:sld>
</file>

<file path=ppt/theme/theme1.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9360</TotalTime>
  <Words>2558</Words>
  <Application>Microsoft Office PowerPoint</Application>
  <PresentationFormat>Panoramiczny</PresentationFormat>
  <Paragraphs>342</Paragraphs>
  <Slides>108</Slides>
  <Notes>0</Notes>
  <HiddenSlides>0</HiddenSlides>
  <MMClips>4</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108</vt:i4>
      </vt:variant>
    </vt:vector>
  </HeadingPairs>
  <TitlesOfParts>
    <vt:vector size="114" baseType="lpstr">
      <vt:lpstr>Arial</vt:lpstr>
      <vt:lpstr>Calibri</vt:lpstr>
      <vt:lpstr>Poppins</vt:lpstr>
      <vt:lpstr>Poppins ExtraBold</vt:lpstr>
      <vt:lpstr>Poppins SemiBold</vt:lpstr>
      <vt:lpstr>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Justyna Kręzel</dc:creator>
  <cp:lastModifiedBy>Marcin Krzanicki</cp:lastModifiedBy>
  <cp:revision>22</cp:revision>
  <dcterms:created xsi:type="dcterms:W3CDTF">2021-05-25T12:56:07Z</dcterms:created>
  <dcterms:modified xsi:type="dcterms:W3CDTF">2024-12-03T11:21:31Z</dcterms:modified>
</cp:coreProperties>
</file>